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4" r:id="rId1"/>
    <p:sldMasterId id="2147483769" r:id="rId2"/>
    <p:sldMasterId id="2147483793" r:id="rId3"/>
  </p:sldMasterIdLst>
  <p:notesMasterIdLst>
    <p:notesMasterId r:id="rId31"/>
  </p:notesMasterIdLst>
  <p:handoutMasterIdLst>
    <p:handoutMasterId r:id="rId32"/>
  </p:handoutMasterIdLst>
  <p:sldIdLst>
    <p:sldId id="257" r:id="rId4"/>
    <p:sldId id="353" r:id="rId5"/>
    <p:sldId id="360" r:id="rId6"/>
    <p:sldId id="361" r:id="rId7"/>
    <p:sldId id="362" r:id="rId8"/>
    <p:sldId id="363" r:id="rId9"/>
    <p:sldId id="366" r:id="rId10"/>
    <p:sldId id="364" r:id="rId11"/>
    <p:sldId id="365" r:id="rId12"/>
    <p:sldId id="367" r:id="rId13"/>
    <p:sldId id="368" r:id="rId14"/>
    <p:sldId id="369" r:id="rId15"/>
    <p:sldId id="370" r:id="rId16"/>
    <p:sldId id="372" r:id="rId17"/>
    <p:sldId id="374" r:id="rId18"/>
    <p:sldId id="373" r:id="rId19"/>
    <p:sldId id="376" r:id="rId20"/>
    <p:sldId id="379" r:id="rId21"/>
    <p:sldId id="380" r:id="rId22"/>
    <p:sldId id="382" r:id="rId23"/>
    <p:sldId id="375" r:id="rId24"/>
    <p:sldId id="383" r:id="rId25"/>
    <p:sldId id="377" r:id="rId26"/>
    <p:sldId id="371" r:id="rId27"/>
    <p:sldId id="378" r:id="rId28"/>
    <p:sldId id="381" r:id="rId29"/>
    <p:sldId id="282" r:id="rId3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434" autoAdjust="0"/>
  </p:normalViewPr>
  <p:slideViewPr>
    <p:cSldViewPr>
      <p:cViewPr varScale="1">
        <p:scale>
          <a:sx n="86" d="100"/>
          <a:sy n="86" d="100"/>
        </p:scale>
        <p:origin x="13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5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C870F-D031-4786-B0A7-F957F61A25DA}" type="datetimeFigureOut">
              <a:rPr lang="en-GB" smtClean="0"/>
              <a:pPr/>
              <a:t>21/09/2017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BC971-0B74-4A84-8101-27A96FF5AED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227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7AF23-EC50-4D70-84C1-73C724642DEC}" type="datetimeFigureOut">
              <a:rPr lang="en-GB" smtClean="0"/>
              <a:pPr/>
              <a:t>21/09/2017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71018-3D85-4BE3-A584-AC9C23E9AA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29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23E7B-9933-44FA-8774-FDCEF5B9788B}" type="slidenum">
              <a:rPr lang="es-CL" smtClean="0">
                <a:solidFill>
                  <a:prstClr val="black"/>
                </a:solidFill>
              </a:rPr>
              <a:pPr/>
              <a:t>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1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23E7B-9933-44FA-8774-FDCEF5B9788B}" type="slidenum">
              <a:rPr lang="es-CL" smtClean="0">
                <a:solidFill>
                  <a:prstClr val="black"/>
                </a:solidFill>
              </a:rPr>
              <a:pPr/>
              <a:t>27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9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B9A7-BAC7-46B5-B9FA-442335A5B642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99C5-AF53-47DB-9A03-22CB95DE1074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1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27B7-0385-404A-9592-45B4C36FEDB6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8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reccion_empresa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47" y="6137896"/>
            <a:ext cx="479973" cy="479972"/>
          </a:xfrm>
          <a:prstGeom prst="rect">
            <a:avLst/>
          </a:prstGeom>
        </p:spPr>
      </p:pic>
      <p:pic>
        <p:nvPicPr>
          <p:cNvPr id="9" name="Imagen 8" descr="logo_fe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88" y="508520"/>
            <a:ext cx="2476500" cy="1473200"/>
          </a:xfrm>
          <a:prstGeom prst="rect">
            <a:avLst/>
          </a:prstGeom>
        </p:spPr>
      </p:pic>
      <p:sp>
        <p:nvSpPr>
          <p:cNvPr id="25" name="Marcador de texto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21630" y="2419351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6" name="Marcador de texto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21630" y="3339043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7" name="Marcador de texto 24"/>
          <p:cNvSpPr>
            <a:spLocks noGrp="1"/>
          </p:cNvSpPr>
          <p:nvPr>
            <p:ph type="body" sz="quarter" idx="12" hasCustomPrompt="1"/>
          </p:nvPr>
        </p:nvSpPr>
        <p:spPr>
          <a:xfrm>
            <a:off x="1633538" y="4889383"/>
            <a:ext cx="5822950" cy="370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s-ES_tradnl" dirty="0" err="1"/>
              <a:t>Profesor:XXX</a:t>
            </a:r>
            <a:endParaRPr lang="es-ES_tradnl" dirty="0"/>
          </a:p>
        </p:txBody>
      </p:sp>
      <p:cxnSp>
        <p:nvCxnSpPr>
          <p:cNvPr id="29" name="Conector recto 28"/>
          <p:cNvCxnSpPr/>
          <p:nvPr/>
        </p:nvCxnSpPr>
        <p:spPr>
          <a:xfrm>
            <a:off x="1633538" y="6032747"/>
            <a:ext cx="58229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direccion_empresa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47" y="6137896"/>
            <a:ext cx="479973" cy="479972"/>
          </a:xfrm>
          <a:prstGeom prst="rect">
            <a:avLst/>
          </a:prstGeom>
        </p:spPr>
      </p:pic>
      <p:pic>
        <p:nvPicPr>
          <p:cNvPr id="11" name="Imagen 10" descr="logo_fen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88" y="508520"/>
            <a:ext cx="2476500" cy="1473200"/>
          </a:xfrm>
          <a:prstGeom prst="rect">
            <a:avLst/>
          </a:prstGeom>
        </p:spPr>
      </p:pic>
      <p:cxnSp>
        <p:nvCxnSpPr>
          <p:cNvPr id="12" name="Conector recto 11"/>
          <p:cNvCxnSpPr/>
          <p:nvPr userDrawn="1"/>
        </p:nvCxnSpPr>
        <p:spPr>
          <a:xfrm>
            <a:off x="1633538" y="6032747"/>
            <a:ext cx="58229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2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16027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_tipo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868127" y="388901"/>
            <a:ext cx="6587203" cy="454151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rgbClr val="173483"/>
                </a:solidFill>
                <a:latin typeface="+mj-lt"/>
              </a:defRPr>
            </a:lvl1pPr>
          </a:lstStyle>
          <a:p>
            <a:r>
              <a:rPr lang="es-ES_tradnl" dirty="0"/>
              <a:t>DIPLOMADO EN XXXXX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1039813"/>
            <a:ext cx="8539163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73483"/>
                </a:solidFill>
              </a:defRPr>
            </a:lvl1pPr>
          </a:lstStyle>
          <a:p>
            <a:pPr lvl="0"/>
            <a:r>
              <a:rPr lang="es-ES_tradnl" dirty="0"/>
              <a:t>Haga clic para modificar el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1784350"/>
            <a:ext cx="8539163" cy="43688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Clic para ingresar contenido</a:t>
            </a:r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926" y="226188"/>
            <a:ext cx="504000" cy="504000"/>
          </a:xfrm>
          <a:prstGeom prst="rect">
            <a:avLst/>
          </a:prstGeom>
        </p:spPr>
      </p:pic>
      <p:cxnSp>
        <p:nvCxnSpPr>
          <p:cNvPr id="22" name="Conector recto 21"/>
          <p:cNvCxnSpPr/>
          <p:nvPr userDrawn="1"/>
        </p:nvCxnSpPr>
        <p:spPr>
          <a:xfrm>
            <a:off x="-197057" y="854001"/>
            <a:ext cx="9458744" cy="0"/>
          </a:xfrm>
          <a:prstGeom prst="line">
            <a:avLst/>
          </a:prstGeom>
          <a:ln>
            <a:solidFill>
              <a:srgbClr val="D3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873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reccion_empresa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47" y="6137896"/>
            <a:ext cx="479973" cy="479972"/>
          </a:xfrm>
          <a:prstGeom prst="rect">
            <a:avLst/>
          </a:prstGeom>
        </p:spPr>
      </p:pic>
      <p:pic>
        <p:nvPicPr>
          <p:cNvPr id="9" name="Imagen 8" descr="logo_fen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88" y="508520"/>
            <a:ext cx="2476500" cy="1473200"/>
          </a:xfrm>
          <a:prstGeom prst="rect">
            <a:avLst/>
          </a:prstGeom>
        </p:spPr>
      </p:pic>
      <p:sp>
        <p:nvSpPr>
          <p:cNvPr id="25" name="Marcador de texto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21630" y="2419351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6" name="Marcador de texto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21630" y="3339043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7" name="Marcador de texto 24"/>
          <p:cNvSpPr>
            <a:spLocks noGrp="1"/>
          </p:cNvSpPr>
          <p:nvPr>
            <p:ph type="body" sz="quarter" idx="12" hasCustomPrompt="1"/>
          </p:nvPr>
        </p:nvSpPr>
        <p:spPr>
          <a:xfrm>
            <a:off x="1633538" y="4889383"/>
            <a:ext cx="5822950" cy="370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s-ES_tradnl" dirty="0" err="1"/>
              <a:t>Profesor:XXX</a:t>
            </a:r>
            <a:endParaRPr lang="es-ES_tradnl" dirty="0"/>
          </a:p>
        </p:txBody>
      </p:sp>
      <p:cxnSp>
        <p:nvCxnSpPr>
          <p:cNvPr id="29" name="Conector recto 28"/>
          <p:cNvCxnSpPr/>
          <p:nvPr userDrawn="1"/>
        </p:nvCxnSpPr>
        <p:spPr>
          <a:xfrm>
            <a:off x="1633538" y="6032747"/>
            <a:ext cx="58229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897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417540" y="6242280"/>
            <a:ext cx="3085329" cy="26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-ES" sz="1500" dirty="0">
                <a:solidFill>
                  <a:srgbClr val="7F7F7F"/>
                </a:solidFill>
                <a:latin typeface="Frutiger LT Std 67 Bold Cn"/>
                <a:cs typeface="Frutiger LT Std 67 Bold Cn"/>
              </a:rPr>
              <a:t>Área Dirección General de Empresas</a:t>
            </a:r>
          </a:p>
        </p:txBody>
      </p:sp>
      <p:pic>
        <p:nvPicPr>
          <p:cNvPr id="8" name="Imagen 7" descr="direccion_empresa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47" y="6137896"/>
            <a:ext cx="479973" cy="479972"/>
          </a:xfrm>
          <a:prstGeom prst="rect">
            <a:avLst/>
          </a:prstGeom>
        </p:spPr>
      </p:pic>
      <p:sp>
        <p:nvSpPr>
          <p:cNvPr id="25" name="Marcador de texto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21630" y="2419351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6" name="Marcador de texto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21630" y="3339043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7" name="Marcador de texto 24"/>
          <p:cNvSpPr>
            <a:spLocks noGrp="1"/>
          </p:cNvSpPr>
          <p:nvPr>
            <p:ph type="body" sz="quarter" idx="12" hasCustomPrompt="1"/>
          </p:nvPr>
        </p:nvSpPr>
        <p:spPr>
          <a:xfrm>
            <a:off x="1633538" y="4889383"/>
            <a:ext cx="5822950" cy="370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s-ES_tradnl" dirty="0" err="1"/>
              <a:t>Profesor:XXX</a:t>
            </a:r>
            <a:endParaRPr lang="es-ES_tradnl" dirty="0"/>
          </a:p>
        </p:txBody>
      </p:sp>
      <p:cxnSp>
        <p:nvCxnSpPr>
          <p:cNvPr id="29" name="Conector recto 28"/>
          <p:cNvCxnSpPr/>
          <p:nvPr/>
        </p:nvCxnSpPr>
        <p:spPr>
          <a:xfrm>
            <a:off x="1633538" y="6032747"/>
            <a:ext cx="58229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vas_a_crecer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10" y="781051"/>
            <a:ext cx="1105781" cy="1200666"/>
          </a:xfrm>
          <a:prstGeom prst="rect">
            <a:avLst/>
          </a:prstGeom>
        </p:spPr>
      </p:pic>
      <p:pic>
        <p:nvPicPr>
          <p:cNvPr id="13" name="Imagen 12" descr="l_unegocios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1" y="781051"/>
            <a:ext cx="1926060" cy="1141814"/>
          </a:xfrm>
          <a:prstGeom prst="rect">
            <a:avLst/>
          </a:prstGeom>
        </p:spPr>
      </p:pic>
      <p:pic>
        <p:nvPicPr>
          <p:cNvPr id="14" name="Imagen 13" descr="l_fen80_m2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77" y="862881"/>
            <a:ext cx="2087259" cy="10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73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_tipo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10"/>
          <p:cNvCxnSpPr/>
          <p:nvPr/>
        </p:nvCxnSpPr>
        <p:spPr>
          <a:xfrm>
            <a:off x="-197057" y="854001"/>
            <a:ext cx="9458744" cy="0"/>
          </a:xfrm>
          <a:prstGeom prst="line">
            <a:avLst/>
          </a:prstGeom>
          <a:ln>
            <a:solidFill>
              <a:srgbClr val="7EBE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1039813"/>
            <a:ext cx="8539163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73483"/>
                </a:solidFill>
              </a:defRPr>
            </a:lvl1pPr>
          </a:lstStyle>
          <a:p>
            <a:pPr lvl="0"/>
            <a:r>
              <a:rPr lang="es-ES_tradnl" dirty="0"/>
              <a:t>Haga clic para modificar el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1784350"/>
            <a:ext cx="8539163" cy="43688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Clic para ingresar contenido</a:t>
            </a:r>
          </a:p>
        </p:txBody>
      </p:sp>
    </p:spTree>
    <p:extLst>
      <p:ext uri="{BB962C8B-B14F-4D97-AF65-F5344CB8AC3E}">
        <p14:creationId xmlns:p14="http://schemas.microsoft.com/office/powerpoint/2010/main" val="4141716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29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9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32" y="71422"/>
            <a:ext cx="8229600" cy="1143000"/>
          </a:xfrm>
        </p:spPr>
        <p:txBody>
          <a:bodyPr>
            <a:normAutofit/>
          </a:bodyPr>
          <a:lstStyle>
            <a:lvl1pPr algn="r">
              <a:defRPr sz="225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8132-479B-4698-989C-721F8D7235F3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81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57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70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30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0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38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36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1" y="609600"/>
            <a:ext cx="8766175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828800"/>
            <a:ext cx="4305300" cy="4495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10100" y="1828800"/>
            <a:ext cx="4305300" cy="21717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10100" y="4152900"/>
            <a:ext cx="4305300" cy="21717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60338" y="6467475"/>
            <a:ext cx="55245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D85B7-1A0C-4EE0-9C73-8226EF3E5C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53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801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56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90E7F-EF83-41A8-9DC3-D1BD4E16427F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05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6815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149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109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78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EEE9-0331-4DBE-AE29-B1E2A8F438C9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DGI Busines Intelligence Otoño 2014. 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69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699" y="209328"/>
            <a:ext cx="7162209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90896" y="1981977"/>
            <a:ext cx="7162209" cy="4113471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4426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99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7903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034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_tipo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868127" y="388901"/>
            <a:ext cx="6587203" cy="454151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rgbClr val="173483"/>
                </a:solidFill>
                <a:latin typeface="+mj-lt"/>
              </a:defRPr>
            </a:lvl1pPr>
          </a:lstStyle>
          <a:p>
            <a:r>
              <a:rPr lang="es-ES_tradnl" dirty="0"/>
              <a:t>DIPLOMADO EN XXXXX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1039813"/>
            <a:ext cx="8539163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73483"/>
                </a:solidFill>
              </a:defRPr>
            </a:lvl1pPr>
          </a:lstStyle>
          <a:p>
            <a:pPr lvl="0"/>
            <a:r>
              <a:rPr lang="es-ES_tradnl" dirty="0"/>
              <a:t>Haga clic para modificar el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1784350"/>
            <a:ext cx="8539163" cy="43688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Clic para ingresar contenido</a:t>
            </a:r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926" y="226188"/>
            <a:ext cx="504000" cy="504000"/>
          </a:xfrm>
          <a:prstGeom prst="rect">
            <a:avLst/>
          </a:prstGeom>
        </p:spPr>
      </p:pic>
      <p:cxnSp>
        <p:nvCxnSpPr>
          <p:cNvPr id="22" name="Conector recto 21"/>
          <p:cNvCxnSpPr/>
          <p:nvPr userDrawn="1"/>
        </p:nvCxnSpPr>
        <p:spPr>
          <a:xfrm>
            <a:off x="-197057" y="854001"/>
            <a:ext cx="9458744" cy="0"/>
          </a:xfrm>
          <a:prstGeom prst="line">
            <a:avLst/>
          </a:prstGeom>
          <a:ln>
            <a:solidFill>
              <a:srgbClr val="D3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0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C9AF-8383-42B1-8680-A6E91DEFBF1C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790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21630" y="2419351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6" name="Marcador de texto 24"/>
          <p:cNvSpPr>
            <a:spLocks noGrp="1"/>
          </p:cNvSpPr>
          <p:nvPr>
            <p:ph type="body" sz="quarter" idx="11" hasCustomPrompt="1"/>
          </p:nvPr>
        </p:nvSpPr>
        <p:spPr>
          <a:xfrm>
            <a:off x="1021630" y="3339043"/>
            <a:ext cx="7046766" cy="7119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s-ES_tradnl" dirty="0"/>
              <a:t>CLIC AQUÍ PARA EDITAR</a:t>
            </a:r>
          </a:p>
        </p:txBody>
      </p:sp>
      <p:sp>
        <p:nvSpPr>
          <p:cNvPr id="27" name="Marcador de texto 24"/>
          <p:cNvSpPr>
            <a:spLocks noGrp="1"/>
          </p:cNvSpPr>
          <p:nvPr>
            <p:ph type="body" sz="quarter" idx="12" hasCustomPrompt="1"/>
          </p:nvPr>
        </p:nvSpPr>
        <p:spPr>
          <a:xfrm>
            <a:off x="1633538" y="4889383"/>
            <a:ext cx="5822950" cy="370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s-ES_tradnl" dirty="0" err="1"/>
              <a:t>Profesor:XXX</a:t>
            </a:r>
            <a:endParaRPr lang="es-ES_tradnl" dirty="0"/>
          </a:p>
        </p:txBody>
      </p:sp>
      <p:cxnSp>
        <p:nvCxnSpPr>
          <p:cNvPr id="29" name="Conector recto 28"/>
          <p:cNvCxnSpPr/>
          <p:nvPr/>
        </p:nvCxnSpPr>
        <p:spPr>
          <a:xfrm>
            <a:off x="1633538" y="6032747"/>
            <a:ext cx="58229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37" y="6140645"/>
            <a:ext cx="477223" cy="4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_tipo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868127" y="388901"/>
            <a:ext cx="6587203" cy="454151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rgbClr val="173483"/>
                </a:solidFill>
                <a:latin typeface="+mj-lt"/>
              </a:defRPr>
            </a:lvl1pPr>
          </a:lstStyle>
          <a:p>
            <a:r>
              <a:rPr lang="es-ES_tradnl" dirty="0"/>
              <a:t>DIPLOMADO EN XXXXX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1039813"/>
            <a:ext cx="8539163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73483"/>
                </a:solidFill>
              </a:defRPr>
            </a:lvl1pPr>
          </a:lstStyle>
          <a:p>
            <a:pPr lvl="0"/>
            <a:r>
              <a:rPr lang="es-ES_tradnl" dirty="0"/>
              <a:t>Haga clic para modificar el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1784350"/>
            <a:ext cx="8539163" cy="43688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Clic para ingresar contenido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6" y="226188"/>
            <a:ext cx="504000" cy="504000"/>
          </a:xfrm>
          <a:prstGeom prst="rect">
            <a:avLst/>
          </a:prstGeom>
        </p:spPr>
      </p:pic>
      <p:cxnSp>
        <p:nvCxnSpPr>
          <p:cNvPr id="22" name="Conector recto 21"/>
          <p:cNvCxnSpPr/>
          <p:nvPr/>
        </p:nvCxnSpPr>
        <p:spPr>
          <a:xfrm>
            <a:off x="-197057" y="854001"/>
            <a:ext cx="9458744" cy="0"/>
          </a:xfrm>
          <a:prstGeom prst="line">
            <a:avLst/>
          </a:prstGeom>
          <a:ln>
            <a:solidFill>
              <a:srgbClr val="D3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7614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81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0012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138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188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9927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723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7808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271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69E2-E7D9-452F-AD48-A4EFD83E23FB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484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5642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EEE9-0331-4DBE-AE29-B1E2A8F438C9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DGI Busines Intelligence Otoño 2014. 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95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29600" y="6583362"/>
            <a:ext cx="733425" cy="274638"/>
          </a:xfrm>
        </p:spPr>
        <p:txBody>
          <a:bodyPr/>
          <a:lstStyle/>
          <a:p>
            <a:pPr>
              <a:defRPr/>
            </a:pPr>
            <a:fld id="{ABAE0332-4A25-49BE-920E-C101B92B34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1817687" y="6583362"/>
            <a:ext cx="5508625" cy="274638"/>
          </a:xfrm>
        </p:spPr>
        <p:txBody>
          <a:bodyPr/>
          <a:lstStyle/>
          <a:p>
            <a:pPr>
              <a:defRPr/>
            </a:pPr>
            <a:r>
              <a:rPr lang="en-US"/>
              <a:t>Kwan &amp; Müller-Gorchs 2011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80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_tipo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868127" y="388901"/>
            <a:ext cx="6587203" cy="454151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rgbClr val="173483"/>
                </a:solidFill>
                <a:latin typeface="+mj-lt"/>
              </a:defRPr>
            </a:lvl1pPr>
          </a:lstStyle>
          <a:p>
            <a:r>
              <a:rPr lang="es-ES_tradnl" dirty="0"/>
              <a:t>DIPLOMADO EN XXXXX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0200" y="1039813"/>
            <a:ext cx="8539163" cy="581025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73483"/>
                </a:solidFill>
              </a:defRPr>
            </a:lvl1pPr>
          </a:lstStyle>
          <a:p>
            <a:pPr lvl="0"/>
            <a:r>
              <a:rPr lang="es-ES_tradnl" dirty="0"/>
              <a:t>Haga clic para modificar el Título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200" y="1784350"/>
            <a:ext cx="8539163" cy="43688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/>
              <a:t>Clic para ingresar contenido</a:t>
            </a:r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926" y="226188"/>
            <a:ext cx="504000" cy="504000"/>
          </a:xfrm>
          <a:prstGeom prst="rect">
            <a:avLst/>
          </a:prstGeom>
        </p:spPr>
      </p:pic>
      <p:cxnSp>
        <p:nvCxnSpPr>
          <p:cNvPr id="22" name="Conector recto 21"/>
          <p:cNvCxnSpPr/>
          <p:nvPr userDrawn="1"/>
        </p:nvCxnSpPr>
        <p:spPr>
          <a:xfrm>
            <a:off x="-197057" y="854001"/>
            <a:ext cx="9458744" cy="0"/>
          </a:xfrm>
          <a:prstGeom prst="line">
            <a:avLst/>
          </a:prstGeom>
          <a:ln>
            <a:solidFill>
              <a:srgbClr val="D3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960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56B0C-A027-4CFA-BDD3-8B4B2B35AE4E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DGI Busines Intelligence Otoño 2014. Dr. David Diaz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743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78D1-5E9E-4C3C-BFFE-9DA95087A3B7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0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C8BA4-7EA1-4F32-853B-8B7ED12B026B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8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4219-FCE7-4447-86AB-DEEC661681F1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Dr. David Diaz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image" Target="../media/image5.gif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9.gif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6B0C-A027-4CFA-BDD3-8B4B2B35AE4E}" type="datetime1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21-09-2017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>
                <a:solidFill>
                  <a:prstClr val="black">
                    <a:tint val="75000"/>
                  </a:prstClr>
                </a:solidFill>
              </a:rPr>
              <a:t>DGI Busines Intelligence Otoño 2014. Dr. David Diaz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28EF-60BB-49B8-8B4F-3F270FAF1338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2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52" r:id="rId15"/>
  </p:sldLayoutIdLst>
  <p:hf hd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alphaModFix amt="6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3A0D287-0477-C342-9D7B-B855C663192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21/09/2017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949E19D-1125-A64E-AAA4-AD0136D1F151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807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alphaModFix amt="6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0D287-0477-C342-9D7B-B855C6631929}" type="datetimeFigureOut">
              <a:rPr lang="es-ES" smtClean="0"/>
              <a:t>21/09/2017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9E19D-1125-A64E-AAA4-AD0136D1F1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07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diaz@unegocios.cl" TargetMode="Externa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36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11" Type="http://schemas.openxmlformats.org/officeDocument/2006/relationships/package" Target="../embeddings/Microsoft_Excel_Worksheet.xlsx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ase_portada_f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Preparación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los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datos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15183"/>
              </p:ext>
            </p:extLst>
          </p:nvPr>
        </p:nvGraphicFramePr>
        <p:xfrm>
          <a:off x="467544" y="2132856"/>
          <a:ext cx="8274476" cy="3455791"/>
        </p:xfrm>
        <a:graphic>
          <a:graphicData uri="http://schemas.openxmlformats.org/drawingml/2006/table">
            <a:tbl>
              <a:tblPr/>
              <a:tblGrid>
                <a:gridCol w="103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3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ID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Cliente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Fecha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Pan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Jamon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Queso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Jugo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sym typeface="Gill Sans" charset="0"/>
                        </a:rPr>
                        <a:t>Yogurt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Zapf Dingbats" charset="2"/>
                        </a:rPr>
                        <a:t>1/2/2010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Zapf Dingbats" charset="2"/>
                        </a:rPr>
                        <a:t>1/2/2010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ヒラギノ角ゴ ProN W3" charset="-128"/>
                        <a:sym typeface="Zapf Dingbats" charset="2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3/2/2010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ヒラギノ角ゴ ProN W3" charset="-128"/>
                          <a:sym typeface="Gill Sans" charset="0"/>
                        </a:rPr>
                        <a:t>3/2/2010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Zapf Dingbats" charset="2"/>
                          <a:ea typeface="ヒラギノ角ゴ ProN W3" charset="-128"/>
                          <a:sym typeface="Zapf Dingbats" charset="2"/>
                        </a:rPr>
                        <a:t>✔</a:t>
                      </a: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-180528" y="1244999"/>
            <a:ext cx="6048672" cy="383801"/>
          </a:xfrm>
        </p:spPr>
        <p:txBody>
          <a:bodyPr>
            <a:normAutofit/>
          </a:bodyPr>
          <a:lstStyle/>
          <a:p>
            <a:pPr marL="552450" lvl="2" indent="0" algn="just">
              <a:buNone/>
            </a:pPr>
            <a:r>
              <a:rPr lang="en-US" sz="1600" dirty="0">
                <a:latin typeface="+mj-lt"/>
                <a:ea typeface="+mj-ea"/>
              </a:rPr>
              <a:t>¿ </a:t>
            </a:r>
            <a:r>
              <a:rPr lang="en-US" sz="1600" dirty="0" err="1">
                <a:latin typeface="+mj-lt"/>
                <a:ea typeface="+mj-ea"/>
              </a:rPr>
              <a:t>Cómo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queremos</a:t>
            </a:r>
            <a:r>
              <a:rPr lang="en-US" sz="1600" dirty="0">
                <a:latin typeface="+mj-lt"/>
                <a:ea typeface="+mj-ea"/>
              </a:rPr>
              <a:t>/</a:t>
            </a:r>
            <a:r>
              <a:rPr lang="en-US" sz="1600" dirty="0" err="1">
                <a:latin typeface="+mj-lt"/>
                <a:ea typeface="+mj-ea"/>
              </a:rPr>
              <a:t>necesitamos</a:t>
            </a:r>
            <a:r>
              <a:rPr lang="en-US" sz="1600" dirty="0">
                <a:latin typeface="+mj-lt"/>
                <a:ea typeface="+mj-ea"/>
              </a:rPr>
              <a:t> que </a:t>
            </a:r>
            <a:r>
              <a:rPr lang="en-US" sz="1600" dirty="0" err="1">
                <a:latin typeface="+mj-lt"/>
                <a:ea typeface="+mj-ea"/>
              </a:rPr>
              <a:t>esten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los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datos</a:t>
            </a:r>
            <a:r>
              <a:rPr lang="en-US" sz="1600" dirty="0">
                <a:latin typeface="+mj-lt"/>
                <a:ea typeface="+mj-ea"/>
              </a:rPr>
              <a:t> ?</a:t>
            </a: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  <a:p>
            <a:pPr marL="552450" lvl="2" indent="0" algn="just">
              <a:buNone/>
            </a:pPr>
            <a:endParaRPr lang="en-US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97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Preparación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los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datos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11370" y="1412776"/>
            <a:ext cx="7700715" cy="4483373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1814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Modelamiento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02" y="4869160"/>
            <a:ext cx="6617962" cy="145149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5960" t="17064" r="21881" b="22436"/>
          <a:stretch/>
        </p:blipFill>
        <p:spPr bwMode="auto">
          <a:xfrm>
            <a:off x="3419872" y="1700808"/>
            <a:ext cx="532859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-180528" y="1028975"/>
            <a:ext cx="8496944" cy="5112568"/>
          </a:xfrm>
        </p:spPr>
        <p:txBody>
          <a:bodyPr>
            <a:normAutofit/>
          </a:bodyPr>
          <a:lstStyle/>
          <a:p>
            <a:pPr marL="838200" lvl="2" indent="-285750" algn="just"/>
            <a:r>
              <a:rPr lang="en-US" sz="1600" dirty="0" err="1">
                <a:latin typeface="+mj-lt"/>
                <a:ea typeface="+mj-ea"/>
              </a:rPr>
              <a:t>Puedo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crear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muchas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reglas</a:t>
            </a:r>
            <a:r>
              <a:rPr lang="en-US" sz="1600" dirty="0">
                <a:latin typeface="+mj-lt"/>
                <a:ea typeface="+mj-ea"/>
              </a:rPr>
              <a:t>, </a:t>
            </a:r>
            <a:r>
              <a:rPr lang="en-US" sz="1600" dirty="0" err="1">
                <a:latin typeface="+mj-lt"/>
                <a:ea typeface="+mj-ea"/>
              </a:rPr>
              <a:t>pero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necesito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encontrar</a:t>
            </a:r>
            <a:r>
              <a:rPr lang="en-US" sz="1600" dirty="0">
                <a:latin typeface="+mj-lt"/>
                <a:ea typeface="+mj-ea"/>
              </a:rPr>
              <a:t> las que </a:t>
            </a:r>
            <a:r>
              <a:rPr lang="en-US" sz="1600" dirty="0" err="1">
                <a:latin typeface="+mj-lt"/>
                <a:ea typeface="+mj-ea"/>
              </a:rPr>
              <a:t>generen</a:t>
            </a:r>
            <a:r>
              <a:rPr lang="en-US" sz="1600" dirty="0">
                <a:latin typeface="+mj-lt"/>
                <a:ea typeface="+mj-ea"/>
              </a:rPr>
              <a:t> valor (son las </a:t>
            </a:r>
            <a:r>
              <a:rPr lang="en-US" sz="1600" dirty="0" err="1">
                <a:latin typeface="+mj-lt"/>
                <a:ea typeface="+mj-ea"/>
              </a:rPr>
              <a:t>menos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ocurrentes</a:t>
            </a:r>
            <a:r>
              <a:rPr lang="en-US" sz="1600" dirty="0">
                <a:latin typeface="+mj-lt"/>
                <a:ea typeface="+mj-ea"/>
              </a:rPr>
              <a:t>)</a:t>
            </a:r>
          </a:p>
          <a:p>
            <a:pPr marL="838200" lvl="2" indent="-285750" algn="just"/>
            <a:endParaRPr lang="en-US" sz="1600" dirty="0">
              <a:latin typeface="+mj-lt"/>
              <a:ea typeface="+mj-ea"/>
            </a:endParaRPr>
          </a:p>
          <a:p>
            <a:pPr marL="838200" lvl="2" indent="-285750" algn="just"/>
            <a:r>
              <a:rPr lang="en-US" sz="1600" dirty="0">
                <a:latin typeface="+mj-lt"/>
                <a:ea typeface="+mj-ea"/>
              </a:rPr>
              <a:t>3 </a:t>
            </a:r>
            <a:r>
              <a:rPr lang="en-US" sz="1600" dirty="0" err="1">
                <a:latin typeface="+mj-lt"/>
                <a:ea typeface="+mj-ea"/>
              </a:rPr>
              <a:t>tipos</a:t>
            </a:r>
            <a:r>
              <a:rPr lang="en-US" sz="1600" dirty="0">
                <a:latin typeface="+mj-lt"/>
                <a:ea typeface="+mj-ea"/>
              </a:rPr>
              <a:t> de </a:t>
            </a:r>
            <a:r>
              <a:rPr lang="en-US" sz="1600" dirty="0" err="1">
                <a:latin typeface="+mj-lt"/>
                <a:ea typeface="+mj-ea"/>
              </a:rPr>
              <a:t>reglas</a:t>
            </a:r>
            <a:endParaRPr lang="en-US" sz="1600" dirty="0">
              <a:latin typeface="+mj-lt"/>
              <a:ea typeface="+mj-ea"/>
            </a:endParaRPr>
          </a:p>
          <a:p>
            <a:pPr marL="1295400" lvl="3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Accionables</a:t>
            </a:r>
            <a:endParaRPr lang="en-US" sz="1600" dirty="0">
              <a:latin typeface="+mj-lt"/>
              <a:ea typeface="+mj-ea"/>
            </a:endParaRPr>
          </a:p>
          <a:p>
            <a:pPr marL="1295400" lvl="3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Triviales</a:t>
            </a:r>
            <a:endParaRPr lang="en-US" sz="1600" dirty="0">
              <a:latin typeface="+mj-lt"/>
              <a:ea typeface="+mj-ea"/>
            </a:endParaRPr>
          </a:p>
          <a:p>
            <a:pPr marL="1295400" lvl="3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Inexplicables</a:t>
            </a: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58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Evaluación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30106"/>
              </p:ext>
            </p:extLst>
          </p:nvPr>
        </p:nvGraphicFramePr>
        <p:xfrm>
          <a:off x="467544" y="1189136"/>
          <a:ext cx="4506294" cy="2011680"/>
        </p:xfrm>
        <a:graphic>
          <a:graphicData uri="http://schemas.openxmlformats.org/drawingml/2006/table">
            <a:tbl>
              <a:tblPr/>
              <a:tblGrid>
                <a:gridCol w="13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Cliente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Productos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comprados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49221"/>
              </p:ext>
            </p:extLst>
          </p:nvPr>
        </p:nvGraphicFramePr>
        <p:xfrm>
          <a:off x="857224" y="3714752"/>
          <a:ext cx="7543800" cy="2271078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 Box 141"/>
          <p:cNvSpPr txBox="1">
            <a:spLocks noChangeArrowheads="1"/>
          </p:cNvSpPr>
          <p:nvPr/>
        </p:nvSpPr>
        <p:spPr bwMode="auto">
          <a:xfrm>
            <a:off x="6135957" y="1568838"/>
            <a:ext cx="200352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/>
              <a:t>Transacciones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Co-</a:t>
            </a:r>
            <a:r>
              <a:rPr lang="en-US" dirty="0" err="1"/>
              <a:t>ocurrencia</a:t>
            </a:r>
            <a:r>
              <a:rPr lang="en-US" dirty="0"/>
              <a:t> de </a:t>
            </a:r>
            <a:r>
              <a:rPr lang="en-US" dirty="0" err="1"/>
              <a:t>productos</a:t>
            </a:r>
            <a:endParaRPr lang="en-US" dirty="0"/>
          </a:p>
        </p:txBody>
      </p:sp>
      <p:sp>
        <p:nvSpPr>
          <p:cNvPr id="3" name="Triángulo isósceles 2"/>
          <p:cNvSpPr/>
          <p:nvPr/>
        </p:nvSpPr>
        <p:spPr>
          <a:xfrm rot="5400000">
            <a:off x="5230861" y="1552414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riángulo isósceles 9"/>
          <p:cNvSpPr/>
          <p:nvPr/>
        </p:nvSpPr>
        <p:spPr>
          <a:xfrm>
            <a:off x="6336871" y="3078077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61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Evaluación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68833"/>
              </p:ext>
            </p:extLst>
          </p:nvPr>
        </p:nvGraphicFramePr>
        <p:xfrm>
          <a:off x="240815" y="1124744"/>
          <a:ext cx="5622332" cy="2219008"/>
        </p:xfrm>
        <a:graphic>
          <a:graphicData uri="http://schemas.openxmlformats.org/drawingml/2006/table">
            <a:tbl>
              <a:tblPr/>
              <a:tblGrid>
                <a:gridCol w="1085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27936"/>
              </p:ext>
            </p:extLst>
          </p:nvPr>
        </p:nvGraphicFramePr>
        <p:xfrm>
          <a:off x="179512" y="4162320"/>
          <a:ext cx="5622332" cy="2219008"/>
        </p:xfrm>
        <a:graphic>
          <a:graphicData uri="http://schemas.openxmlformats.org/drawingml/2006/table">
            <a:tbl>
              <a:tblPr/>
              <a:tblGrid>
                <a:gridCol w="1085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riángulo isósceles 10"/>
          <p:cNvSpPr/>
          <p:nvPr/>
        </p:nvSpPr>
        <p:spPr>
          <a:xfrm rot="10800000">
            <a:off x="2666642" y="3518622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2" name="Conector recto 11"/>
          <p:cNvCxnSpPr/>
          <p:nvPr/>
        </p:nvCxnSpPr>
        <p:spPr>
          <a:xfrm>
            <a:off x="6084168" y="1124744"/>
            <a:ext cx="0" cy="536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1"/>
          <p:cNvSpPr txBox="1">
            <a:spLocks noChangeArrowheads="1"/>
          </p:cNvSpPr>
          <p:nvPr/>
        </p:nvSpPr>
        <p:spPr bwMode="auto">
          <a:xfrm>
            <a:off x="6145471" y="2825857"/>
            <a:ext cx="281901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Leche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 </a:t>
            </a:r>
            <a:r>
              <a:rPr lang="en-US" dirty="0" err="1"/>
              <a:t>lleva</a:t>
            </a:r>
            <a:r>
              <a:rPr lang="en-US" dirty="0"/>
              <a:t> con </a:t>
            </a:r>
            <a:r>
              <a:rPr lang="en-US" dirty="0" err="1"/>
              <a:t>galletas</a:t>
            </a:r>
            <a:r>
              <a:rPr lang="en-US" dirty="0"/>
              <a:t> o </a:t>
            </a:r>
            <a:r>
              <a:rPr lang="en-US" dirty="0" err="1"/>
              <a:t>detergente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 66%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que </a:t>
            </a:r>
            <a:r>
              <a:rPr lang="en-US" dirty="0" err="1"/>
              <a:t>compran</a:t>
            </a:r>
            <a:r>
              <a:rPr lang="en-US" dirty="0"/>
              <a:t> </a:t>
            </a:r>
            <a:r>
              <a:rPr lang="en-US" dirty="0" err="1"/>
              <a:t>galletas</a:t>
            </a:r>
            <a:r>
              <a:rPr lang="en-US" dirty="0"/>
              <a:t>, </a:t>
            </a:r>
            <a:r>
              <a:rPr lang="en-US" dirty="0" err="1"/>
              <a:t>llevan</a:t>
            </a:r>
            <a:r>
              <a:rPr lang="en-US" dirty="0"/>
              <a:t> coca cola</a:t>
            </a:r>
          </a:p>
        </p:txBody>
      </p:sp>
    </p:spTree>
    <p:extLst>
      <p:ext uri="{BB962C8B-B14F-4D97-AF65-F5344CB8AC3E}">
        <p14:creationId xmlns:p14="http://schemas.microsoft.com/office/powerpoint/2010/main" val="8876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Soporte</a:t>
            </a:r>
            <a:r>
              <a:rPr lang="en-US" sz="1800" b="1" dirty="0">
                <a:solidFill>
                  <a:schemeClr val="tx1"/>
                </a:solidFill>
              </a:rPr>
              <a:t> y </a:t>
            </a:r>
            <a:r>
              <a:rPr lang="en-US" sz="1800" b="1" dirty="0" err="1">
                <a:solidFill>
                  <a:schemeClr val="tx1"/>
                </a:solidFill>
              </a:rPr>
              <a:t>Confianza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 Box 141"/>
          <p:cNvSpPr txBox="1">
            <a:spLocks noChangeArrowheads="1"/>
          </p:cNvSpPr>
          <p:nvPr/>
        </p:nvSpPr>
        <p:spPr bwMode="auto">
          <a:xfrm>
            <a:off x="395536" y="1196752"/>
            <a:ext cx="8136904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regla</a:t>
            </a:r>
            <a:r>
              <a:rPr lang="en-US" dirty="0"/>
              <a:t> de </a:t>
            </a:r>
            <a:r>
              <a:rPr lang="en-US" dirty="0" err="1"/>
              <a:t>asociación</a:t>
            </a:r>
            <a:r>
              <a:rPr lang="en-US" dirty="0"/>
              <a:t> entre 2 </a:t>
            </a:r>
            <a:r>
              <a:rPr lang="en-US" dirty="0" err="1"/>
              <a:t>productos</a:t>
            </a:r>
            <a:r>
              <a:rPr lang="en-US" dirty="0"/>
              <a:t> A y B </a:t>
            </a:r>
            <a:r>
              <a:rPr lang="en-US" dirty="0" err="1"/>
              <a:t>implica</a:t>
            </a:r>
            <a:r>
              <a:rPr lang="en-US" dirty="0"/>
              <a:t> que la </a:t>
            </a:r>
            <a:r>
              <a:rPr lang="en-US" dirty="0" err="1"/>
              <a:t>presencia</a:t>
            </a:r>
            <a:r>
              <a:rPr lang="en-US" dirty="0"/>
              <a:t> del </a:t>
            </a:r>
            <a:r>
              <a:rPr lang="en-US" dirty="0" err="1"/>
              <a:t>producto</a:t>
            </a:r>
            <a:r>
              <a:rPr lang="en-US" dirty="0"/>
              <a:t> A </a:t>
            </a:r>
            <a:r>
              <a:rPr lang="en-US" dirty="0" err="1"/>
              <a:t>implica</a:t>
            </a:r>
            <a:r>
              <a:rPr lang="en-US" dirty="0"/>
              <a:t> la </a:t>
            </a:r>
            <a:r>
              <a:rPr lang="en-US" dirty="0" err="1"/>
              <a:t>presencia</a:t>
            </a:r>
            <a:r>
              <a:rPr lang="en-US" dirty="0"/>
              <a:t> del </a:t>
            </a:r>
            <a:r>
              <a:rPr lang="en-US" dirty="0" err="1"/>
              <a:t>producto</a:t>
            </a:r>
            <a:r>
              <a:rPr lang="en-US" dirty="0"/>
              <a:t> B ( A </a:t>
            </a:r>
            <a:r>
              <a:rPr lang="en-US" dirty="0">
                <a:sym typeface="Wingdings" charset="2"/>
              </a:rPr>
              <a:t></a:t>
            </a:r>
            <a:r>
              <a:rPr lang="en-US" dirty="0"/>
              <a:t> B)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b="1" dirty="0" err="1"/>
              <a:t>Soporte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regla</a:t>
            </a:r>
            <a:r>
              <a:rPr lang="en-US" b="1" dirty="0"/>
              <a:t>:</a:t>
            </a:r>
            <a:r>
              <a:rPr lang="en-US" dirty="0"/>
              <a:t> % de </a:t>
            </a:r>
            <a:r>
              <a:rPr lang="en-US" dirty="0" err="1"/>
              <a:t>transacciones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la </a:t>
            </a:r>
            <a:r>
              <a:rPr lang="en-US" dirty="0" err="1"/>
              <a:t>regla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i="1" dirty="0" err="1"/>
              <a:t>Soporte</a:t>
            </a:r>
            <a:r>
              <a:rPr lang="en-GB" i="1" dirty="0"/>
              <a:t>(</a:t>
            </a:r>
            <a:r>
              <a:rPr lang="en-US" sz="1200" dirty="0"/>
              <a:t>A</a:t>
            </a:r>
            <a:r>
              <a:rPr lang="en-US" sz="1200" dirty="0">
                <a:sym typeface="Wingdings" charset="2"/>
              </a:rPr>
              <a:t>B</a:t>
            </a:r>
            <a:r>
              <a:rPr lang="en-GB" i="1" dirty="0"/>
              <a:t>) = </a:t>
            </a:r>
            <a:r>
              <a:rPr lang="en-GB" i="1" dirty="0" err="1"/>
              <a:t>frecuencia</a:t>
            </a:r>
            <a:r>
              <a:rPr lang="en-GB" i="1" dirty="0"/>
              <a:t>(AB) / total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	</a:t>
            </a:r>
          </a:p>
          <a:p>
            <a:r>
              <a:rPr lang="en-US" b="1" dirty="0"/>
              <a:t>	</a:t>
            </a:r>
            <a:r>
              <a:rPr lang="en-US" b="1" dirty="0" err="1"/>
              <a:t>Confianza</a:t>
            </a:r>
            <a:r>
              <a:rPr lang="en-US" b="1" dirty="0"/>
              <a:t>: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transaccion</a:t>
            </a:r>
            <a:r>
              <a:rPr lang="en-US" dirty="0"/>
              <a:t> de </a:t>
            </a:r>
            <a:r>
              <a:rPr lang="en-US" dirty="0" err="1"/>
              <a:t>contener</a:t>
            </a:r>
            <a:r>
              <a:rPr lang="en-US" dirty="0"/>
              <a:t> B, dado 		que se </a:t>
            </a:r>
            <a:r>
              <a:rPr lang="en-US" dirty="0" err="1"/>
              <a:t>compró</a:t>
            </a:r>
            <a:r>
              <a:rPr lang="en-US" dirty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i="1" dirty="0" err="1"/>
              <a:t>Confianza</a:t>
            </a:r>
            <a:r>
              <a:rPr lang="en-GB" i="1" dirty="0"/>
              <a:t>(</a:t>
            </a:r>
            <a:r>
              <a:rPr lang="en-US" sz="1200" dirty="0"/>
              <a:t>A</a:t>
            </a:r>
            <a:r>
              <a:rPr lang="en-US" sz="1200" dirty="0">
                <a:sym typeface="Wingdings" charset="2"/>
              </a:rPr>
              <a:t>B</a:t>
            </a:r>
            <a:r>
              <a:rPr lang="en-GB" i="1" dirty="0"/>
              <a:t>) = </a:t>
            </a:r>
            <a:r>
              <a:rPr lang="en-GB" i="1" dirty="0" err="1"/>
              <a:t>frecuencia</a:t>
            </a:r>
            <a:r>
              <a:rPr lang="en-GB" i="1" dirty="0"/>
              <a:t>(AB) / </a:t>
            </a:r>
            <a:r>
              <a:rPr lang="en-GB" i="1" dirty="0" err="1"/>
              <a:t>frecuencia</a:t>
            </a:r>
            <a:r>
              <a:rPr lang="en-GB" i="1" dirty="0"/>
              <a:t>(A)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b="1" dirty="0"/>
              <a:t>	</a:t>
            </a:r>
          </a:p>
          <a:p>
            <a:r>
              <a:rPr lang="en-US" b="1" dirty="0"/>
              <a:t>	</a:t>
            </a:r>
            <a:r>
              <a:rPr lang="en-US" b="1" dirty="0" err="1"/>
              <a:t>Soporte</a:t>
            </a:r>
            <a:r>
              <a:rPr lang="en-US" b="1" dirty="0"/>
              <a:t>(A): </a:t>
            </a:r>
            <a:r>
              <a:rPr lang="en-US" dirty="0"/>
              <a:t>% de </a:t>
            </a:r>
            <a:r>
              <a:rPr lang="en-US" dirty="0" err="1"/>
              <a:t>transacciones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i="1" dirty="0" err="1"/>
              <a:t>Soporte</a:t>
            </a:r>
            <a:r>
              <a:rPr lang="en-GB" i="1" dirty="0"/>
              <a:t>(</a:t>
            </a:r>
            <a:r>
              <a:rPr lang="en-US" dirty="0"/>
              <a:t>A</a:t>
            </a:r>
            <a:r>
              <a:rPr lang="en-GB" i="1" dirty="0"/>
              <a:t>) = </a:t>
            </a:r>
            <a:r>
              <a:rPr lang="en-GB" i="1" dirty="0" err="1"/>
              <a:t>frecuencia</a:t>
            </a:r>
            <a:r>
              <a:rPr lang="en-GB" i="1" dirty="0"/>
              <a:t>(A) / total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Rectángulo 1"/>
          <p:cNvSpPr/>
          <p:nvPr/>
        </p:nvSpPr>
        <p:spPr>
          <a:xfrm>
            <a:off x="968590" y="1988840"/>
            <a:ext cx="7131802" cy="1080120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/>
          <p:cNvSpPr/>
          <p:nvPr/>
        </p:nvSpPr>
        <p:spPr>
          <a:xfrm>
            <a:off x="971600" y="3356992"/>
            <a:ext cx="7131802" cy="1296144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/>
          <p:cNvSpPr/>
          <p:nvPr/>
        </p:nvSpPr>
        <p:spPr>
          <a:xfrm>
            <a:off x="971600" y="5157192"/>
            <a:ext cx="7131802" cy="1152128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28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Ejemplo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88726"/>
              </p:ext>
            </p:extLst>
          </p:nvPr>
        </p:nvGraphicFramePr>
        <p:xfrm>
          <a:off x="395536" y="1812305"/>
          <a:ext cx="4506294" cy="2011680"/>
        </p:xfrm>
        <a:graphic>
          <a:graphicData uri="http://schemas.openxmlformats.org/drawingml/2006/table">
            <a:tbl>
              <a:tblPr/>
              <a:tblGrid>
                <a:gridCol w="13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Cliente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Productos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comprados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Coca Cola,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Detergente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Limpiador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Galletas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141"/>
          <p:cNvSpPr txBox="1">
            <a:spLocks noChangeArrowheads="1"/>
          </p:cNvSpPr>
          <p:nvPr/>
        </p:nvSpPr>
        <p:spPr bwMode="auto">
          <a:xfrm>
            <a:off x="395536" y="1196752"/>
            <a:ext cx="8136904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dirty="0"/>
              <a:t>¿ Qué tan buena es la regla Galletas </a:t>
            </a:r>
            <a:r>
              <a:rPr lang="en-US" sz="1600" dirty="0">
                <a:sym typeface="Wingdings" charset="2"/>
              </a:rPr>
              <a:t></a:t>
            </a:r>
            <a:r>
              <a:rPr lang="en-US" dirty="0">
                <a:sym typeface="Wingdings" charset="2"/>
              </a:rPr>
              <a:t> </a:t>
            </a:r>
            <a:r>
              <a:rPr lang="es-CL" dirty="0"/>
              <a:t>Coca cola ?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sp>
        <p:nvSpPr>
          <p:cNvPr id="8" name="Text Box 141"/>
          <p:cNvSpPr txBox="1">
            <a:spLocks noChangeArrowheads="1"/>
          </p:cNvSpPr>
          <p:nvPr/>
        </p:nvSpPr>
        <p:spPr bwMode="auto">
          <a:xfrm>
            <a:off x="251520" y="4439538"/>
            <a:ext cx="561662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b="1" dirty="0"/>
              <a:t>Soporte de la regla: 40%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2 de las 5 transacciones llevaron galletas y Coca Cola</a:t>
            </a:r>
          </a:p>
          <a:p>
            <a:endParaRPr lang="es-CL" b="1" dirty="0"/>
          </a:p>
          <a:p>
            <a:r>
              <a:rPr lang="es-CL" b="1" dirty="0"/>
              <a:t>Confianza: 67%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L" sz="1600" dirty="0"/>
              <a:t>De las 3 compras que llevaron galletas, 2 llevaron también Coca cola</a:t>
            </a:r>
          </a:p>
        </p:txBody>
      </p:sp>
    </p:spTree>
    <p:extLst>
      <p:ext uri="{BB962C8B-B14F-4D97-AF65-F5344CB8AC3E}">
        <p14:creationId xmlns:p14="http://schemas.microsoft.com/office/powerpoint/2010/main" val="34847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Ejercicio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156494"/>
              </p:ext>
            </p:extLst>
          </p:nvPr>
        </p:nvGraphicFramePr>
        <p:xfrm>
          <a:off x="554657" y="1278383"/>
          <a:ext cx="4506294" cy="2011680"/>
        </p:xfrm>
        <a:graphic>
          <a:graphicData uri="http://schemas.openxmlformats.org/drawingml/2006/table">
            <a:tbl>
              <a:tblPr/>
              <a:tblGrid>
                <a:gridCol w="13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Cliente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Productos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comprados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Mermelada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018439"/>
              </p:ext>
            </p:extLst>
          </p:nvPr>
        </p:nvGraphicFramePr>
        <p:xfrm>
          <a:off x="467544" y="4293096"/>
          <a:ext cx="4680520" cy="1963790"/>
        </p:xfrm>
        <a:graphic>
          <a:graphicData uri="http://schemas.openxmlformats.org/drawingml/2006/table">
            <a:tbl>
              <a:tblPr/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Regla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Soporte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Confianza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 </a:t>
                      </a:r>
                      <a:r>
                        <a:rPr lang="en-US" sz="1400" dirty="0">
                          <a:sym typeface="Wingdings" charset="2"/>
                        </a:rPr>
                        <a:t>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en-US" sz="1400" dirty="0">
                          <a:sym typeface="Wingdings" charset="2"/>
                        </a:rPr>
                        <a:t>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en-US" sz="1400" dirty="0">
                          <a:sym typeface="Wingdings" charset="2"/>
                        </a:rPr>
                        <a:t>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en-US" sz="1400" dirty="0">
                          <a:sym typeface="Wingdings" charset="2"/>
                        </a:rPr>
                        <a:t>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Mermelada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Mermelada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en-US" sz="1400" dirty="0">
                          <a:sym typeface="Wingdings" charset="2"/>
                        </a:rPr>
                        <a:t>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riángulo isósceles 10"/>
          <p:cNvSpPr/>
          <p:nvPr/>
        </p:nvSpPr>
        <p:spPr>
          <a:xfrm rot="10800000">
            <a:off x="2196613" y="3604130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4" r="11975"/>
          <a:stretch/>
        </p:blipFill>
        <p:spPr>
          <a:xfrm>
            <a:off x="5580112" y="4569452"/>
            <a:ext cx="1013867" cy="141107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22446"/>
            <a:ext cx="3146361" cy="23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Lift</a:t>
            </a:r>
          </a:p>
        </p:txBody>
      </p:sp>
      <p:graphicFrame>
        <p:nvGraphicFramePr>
          <p:cNvPr id="4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276870"/>
              </p:ext>
            </p:extLst>
          </p:nvPr>
        </p:nvGraphicFramePr>
        <p:xfrm>
          <a:off x="2411760" y="1124744"/>
          <a:ext cx="4506294" cy="2011680"/>
        </p:xfrm>
        <a:graphic>
          <a:graphicData uri="http://schemas.openxmlformats.org/drawingml/2006/table">
            <a:tbl>
              <a:tblPr/>
              <a:tblGrid>
                <a:gridCol w="139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Cliente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Productos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comprados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Mermelada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2685198" y="3418116"/>
            <a:ext cx="3959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Confianza(Mantequilla </a:t>
            </a:r>
            <a:r>
              <a:rPr lang="en-US" sz="1600" dirty="0">
                <a:sym typeface="Wingdings" charset="2"/>
              </a:rPr>
              <a:t></a:t>
            </a:r>
            <a:r>
              <a:rPr lang="en-US" dirty="0">
                <a:sym typeface="Wingdings" charset="2"/>
              </a:rPr>
              <a:t> </a:t>
            </a:r>
            <a:r>
              <a:rPr lang="es-CL" dirty="0"/>
              <a:t>Pan) = </a:t>
            </a:r>
            <a:r>
              <a:rPr lang="es-CL" sz="2400" b="1" dirty="0"/>
              <a:t>100%</a:t>
            </a:r>
          </a:p>
        </p:txBody>
      </p:sp>
      <p:sp>
        <p:nvSpPr>
          <p:cNvPr id="9" name="Triángulo isósceles 8"/>
          <p:cNvSpPr/>
          <p:nvPr/>
        </p:nvSpPr>
        <p:spPr>
          <a:xfrm rot="10800000">
            <a:off x="4229798" y="4064715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2526758" y="4529975"/>
            <a:ext cx="4207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Cada vez que se lleva mantequilla, también se lleva pan. </a:t>
            </a:r>
            <a:endParaRPr lang="es-CL" sz="2800" b="1" dirty="0"/>
          </a:p>
        </p:txBody>
      </p:sp>
      <p:sp>
        <p:nvSpPr>
          <p:cNvPr id="13" name="Triángulo isósceles 12"/>
          <p:cNvSpPr/>
          <p:nvPr/>
        </p:nvSpPr>
        <p:spPr>
          <a:xfrm rot="10800000">
            <a:off x="4229798" y="5318561"/>
            <a:ext cx="648072" cy="36879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/>
          <p:cNvSpPr/>
          <p:nvPr/>
        </p:nvSpPr>
        <p:spPr>
          <a:xfrm>
            <a:off x="2442286" y="5827061"/>
            <a:ext cx="4376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¿Deberíamos ponerlos juntos en una promoción?</a:t>
            </a:r>
            <a:endParaRPr lang="es-CL" sz="2800" b="1" dirty="0"/>
          </a:p>
        </p:txBody>
      </p:sp>
    </p:spTree>
    <p:extLst>
      <p:ext uri="{BB962C8B-B14F-4D97-AF65-F5344CB8AC3E}">
        <p14:creationId xmlns:p14="http://schemas.microsoft.com/office/powerpoint/2010/main" val="24664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Lift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886179" y="2780928"/>
            <a:ext cx="4551098" cy="12311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L" dirty="0"/>
              <a:t>El pan se lleva tanto con la mantequilla como sin la mantequilla. Se lleva siempre.</a:t>
            </a:r>
          </a:p>
          <a:p>
            <a:pPr algn="ctr"/>
            <a:endParaRPr lang="es-CL" sz="2000" b="1" dirty="0"/>
          </a:p>
          <a:p>
            <a:pPr algn="ctr"/>
            <a:r>
              <a:rPr lang="es-CL" dirty="0"/>
              <a:t>¿ Cómo corregimos este efecto ?</a:t>
            </a:r>
            <a:endParaRPr lang="es-CL" sz="2400" dirty="0"/>
          </a:p>
        </p:txBody>
      </p:sp>
      <p:sp>
        <p:nvSpPr>
          <p:cNvPr id="10" name="Rectángulo 9"/>
          <p:cNvSpPr/>
          <p:nvPr/>
        </p:nvSpPr>
        <p:spPr>
          <a:xfrm>
            <a:off x="107504" y="980728"/>
            <a:ext cx="7056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¿Deberíamos hacer una promoción con mantequilla y pan?</a:t>
            </a:r>
          </a:p>
          <a:p>
            <a:endParaRPr lang="es-CL" b="1" dirty="0"/>
          </a:p>
          <a:p>
            <a:r>
              <a:rPr lang="es-CL" dirty="0"/>
              <a:t>Algunos antecedentes: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/>
              <a:t>Confianza (Mantequilla </a:t>
            </a:r>
            <a:r>
              <a:rPr lang="en-US" sz="1400" dirty="0">
                <a:sym typeface="Wingdings" charset="2"/>
              </a:rPr>
              <a:t> </a:t>
            </a:r>
            <a:r>
              <a:rPr lang="es-CL" b="1" dirty="0"/>
              <a:t>Pan) </a:t>
            </a:r>
            <a:r>
              <a:rPr lang="es-CL" dirty="0"/>
              <a:t>=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/>
              <a:t>Soporte(pan) </a:t>
            </a:r>
            <a:r>
              <a:rPr lang="es-CL" dirty="0"/>
              <a:t>= 100% (Se lleva en 5 de 5 boletas)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323528" y="4420396"/>
                <a:ext cx="2411760" cy="574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L" b="1" dirty="0"/>
                  <a:t>Lift: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CL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s-CL">
                            <a:solidFill>
                              <a:schemeClr val="dk1"/>
                            </a:solidFill>
                          </a:rPr>
                          <m:t>Confianza</m:t>
                        </m:r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dk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dk1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dk1"/>
                            </a:solidFill>
                          </a:rPr>
                          <m:t> −&gt; </m:t>
                        </m:r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dk1"/>
                            </a:solidFill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s-CL" dirty="0">
                            <a:solidFill>
                              <a:schemeClr val="dk1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CL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Soporte</m:t>
                        </m:r>
                        <m:r>
                          <a:rPr lang="es-CL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L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s-CL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L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420396"/>
                <a:ext cx="2411760" cy="574581"/>
              </a:xfrm>
              <a:prstGeom prst="rect">
                <a:avLst/>
              </a:prstGeom>
              <a:blipFill rotWithShape="0">
                <a:blip r:embed="rId2"/>
                <a:stretch>
                  <a:fillRect l="-202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4644008" y="4365104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dk1"/>
                </a:solidFill>
              </a:rPr>
              <a:t>Cuánto aumenta la probabilidad de comprar B, dado que se compró A</a:t>
            </a:r>
          </a:p>
        </p:txBody>
      </p:sp>
      <p:sp>
        <p:nvSpPr>
          <p:cNvPr id="2" name="Flecha derecha 1"/>
          <p:cNvSpPr/>
          <p:nvPr/>
        </p:nvSpPr>
        <p:spPr>
          <a:xfrm>
            <a:off x="3131840" y="4544254"/>
            <a:ext cx="1029888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Conector recto 6"/>
          <p:cNvCxnSpPr/>
          <p:nvPr/>
        </p:nvCxnSpPr>
        <p:spPr>
          <a:xfrm>
            <a:off x="323528" y="5373216"/>
            <a:ext cx="81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141330" y="5894494"/>
            <a:ext cx="4322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 err="1"/>
              <a:t>Lift</a:t>
            </a:r>
            <a:r>
              <a:rPr lang="es-CL" b="1" dirty="0"/>
              <a:t> (Mantequilla </a:t>
            </a:r>
            <a:r>
              <a:rPr lang="en-US" sz="1400" dirty="0">
                <a:sym typeface="Wingdings" charset="2"/>
              </a:rPr>
              <a:t></a:t>
            </a:r>
            <a:r>
              <a:rPr lang="en-US" dirty="0">
                <a:sym typeface="Wingdings" charset="2"/>
              </a:rPr>
              <a:t> </a:t>
            </a:r>
            <a:r>
              <a:rPr lang="en-US" b="1" dirty="0">
                <a:sym typeface="Wingdings" charset="2"/>
              </a:rPr>
              <a:t>Pan) = 100%/100% = 1</a:t>
            </a:r>
            <a:endParaRPr lang="es-CL" b="1" dirty="0">
              <a:solidFill>
                <a:schemeClr val="dk1"/>
              </a:solidFill>
            </a:endParaRPr>
          </a:p>
        </p:txBody>
      </p:sp>
      <p:sp>
        <p:nvSpPr>
          <p:cNvPr id="17" name="Flecha derecha 16"/>
          <p:cNvSpPr/>
          <p:nvPr/>
        </p:nvSpPr>
        <p:spPr>
          <a:xfrm>
            <a:off x="4492660" y="5906436"/>
            <a:ext cx="1029888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/>
          <p:cNvSpPr/>
          <p:nvPr/>
        </p:nvSpPr>
        <p:spPr>
          <a:xfrm>
            <a:off x="5724128" y="5688249"/>
            <a:ext cx="3024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chemeClr val="dk1"/>
                </a:solidFill>
              </a:rPr>
              <a:t>La probabilidad de comprar pan dado que compre mantequilla, no aumenta.</a:t>
            </a:r>
          </a:p>
        </p:txBody>
      </p:sp>
    </p:spTree>
    <p:extLst>
      <p:ext uri="{BB962C8B-B14F-4D97-AF65-F5344CB8AC3E}">
        <p14:creationId xmlns:p14="http://schemas.microsoft.com/office/powerpoint/2010/main" val="299659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021630" y="2729443"/>
            <a:ext cx="7046766" cy="1220014"/>
          </a:xfrm>
        </p:spPr>
        <p:txBody>
          <a:bodyPr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BUSINESS INTELLIGENCE AND ANALYTICS</a:t>
            </a:r>
          </a:p>
          <a:p>
            <a:pPr algn="ctr"/>
            <a:endParaRPr lang="es-ES_tradnl" dirty="0"/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633538" y="4300539"/>
            <a:ext cx="5822950" cy="1500186"/>
          </a:xfrm>
        </p:spPr>
        <p:txBody>
          <a:bodyPr>
            <a:noAutofit/>
          </a:bodyPr>
          <a:lstStyle/>
          <a:p>
            <a:br>
              <a:rPr lang="es-CL" sz="3600" dirty="0">
                <a:solidFill>
                  <a:schemeClr val="tx1"/>
                </a:solidFill>
              </a:rPr>
            </a:br>
            <a:r>
              <a:rPr lang="es-CL" sz="1600" dirty="0" err="1">
                <a:solidFill>
                  <a:schemeClr val="tx1"/>
                </a:solidFill>
              </a:rPr>
              <a:t>Ph.D</a:t>
            </a:r>
            <a:r>
              <a:rPr lang="es-CL" sz="1600" dirty="0">
                <a:solidFill>
                  <a:schemeClr val="tx1"/>
                </a:solidFill>
              </a:rPr>
              <a:t>. David Díaz S.</a:t>
            </a:r>
          </a:p>
          <a:p>
            <a:r>
              <a:rPr lang="es-CL" sz="1600" dirty="0"/>
              <a:t>Marco Zaror</a:t>
            </a:r>
            <a:br>
              <a:rPr lang="es-CL" sz="1600" dirty="0">
                <a:solidFill>
                  <a:schemeClr val="tx1"/>
                </a:solidFill>
              </a:rPr>
            </a:br>
            <a:br>
              <a:rPr lang="es-CL" sz="1600" dirty="0">
                <a:solidFill>
                  <a:schemeClr val="tx1"/>
                </a:solidFill>
              </a:rPr>
            </a:br>
            <a:r>
              <a:rPr lang="es-CL" sz="1200" dirty="0">
                <a:solidFill>
                  <a:schemeClr val="tx1"/>
                </a:solidFill>
                <a:hlinkClick r:id="rId2"/>
              </a:rPr>
              <a:t>ddiaz@unegocios.cl</a:t>
            </a:r>
            <a:br>
              <a:rPr lang="es-CL" sz="1200" dirty="0">
                <a:solidFill>
                  <a:schemeClr val="tx1"/>
                </a:solidFill>
              </a:rPr>
            </a:br>
            <a:r>
              <a:rPr lang="es-CL" sz="1200" dirty="0">
                <a:solidFill>
                  <a:schemeClr val="tx1"/>
                </a:solidFill>
              </a:rPr>
              <a:t>oficina T-1003 C</a:t>
            </a:r>
            <a:br>
              <a:rPr lang="es-CL" sz="1200" dirty="0">
                <a:solidFill>
                  <a:schemeClr val="tx1"/>
                </a:solidFill>
              </a:rPr>
            </a:br>
            <a:endParaRPr lang="es-E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4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Simetría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7504" y="1186765"/>
            <a:ext cx="84249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/>
              <a:t>¿Es la confianza de una regla simétrica?</a:t>
            </a:r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r>
              <a:rPr lang="es-CL" b="1" dirty="0"/>
              <a:t>¿Es el soporte de una regla simétrica?</a:t>
            </a:r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endParaRPr lang="es-CL" b="1" dirty="0"/>
          </a:p>
          <a:p>
            <a:r>
              <a:rPr lang="es-CL" b="1" dirty="0"/>
              <a:t>¿Es el </a:t>
            </a:r>
            <a:r>
              <a:rPr lang="es-CL" b="1" dirty="0" err="1"/>
              <a:t>lift</a:t>
            </a:r>
            <a:r>
              <a:rPr lang="es-CL" b="1" dirty="0"/>
              <a:t> de una regla simétrico?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55576" y="1772816"/>
            <a:ext cx="136815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 err="1"/>
              <a:t>Conf</a:t>
            </a:r>
            <a:r>
              <a:rPr lang="es-CL" dirty="0"/>
              <a:t>(A-&gt;B)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2843808" y="1628800"/>
                <a:ext cx="1800200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628800"/>
                <a:ext cx="1800200" cy="7920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echa derecha 3"/>
          <p:cNvSpPr/>
          <p:nvPr/>
        </p:nvSpPr>
        <p:spPr>
          <a:xfrm>
            <a:off x="2222594" y="1898830"/>
            <a:ext cx="576064" cy="252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ángulo 19"/>
              <p:cNvSpPr/>
              <p:nvPr/>
            </p:nvSpPr>
            <p:spPr>
              <a:xfrm>
                <a:off x="4427984" y="2636912"/>
                <a:ext cx="1800200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Rectá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636912"/>
                <a:ext cx="1800200" cy="7920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6876256" y="2636912"/>
                <a:ext cx="1800200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636912"/>
                <a:ext cx="1800200" cy="7920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184051" y="2862923"/>
            <a:ext cx="136815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 err="1"/>
              <a:t>Conf</a:t>
            </a:r>
            <a:r>
              <a:rPr lang="es-CL" dirty="0"/>
              <a:t>(A-&gt;B)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114582" y="2860430"/>
            <a:ext cx="136815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Conf(B-&gt;A)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1628750" y="2860430"/>
                <a:ext cx="3608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50" y="2860430"/>
                <a:ext cx="36080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152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lecha derecha 24"/>
          <p:cNvSpPr/>
          <p:nvPr/>
        </p:nvSpPr>
        <p:spPr>
          <a:xfrm>
            <a:off x="3667327" y="2965248"/>
            <a:ext cx="576064" cy="252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6371438" y="2852936"/>
                <a:ext cx="3608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38" y="2852936"/>
                <a:ext cx="36080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52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1322494" y="4094553"/>
                <a:ext cx="1476164" cy="63059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>
                          <a:latin typeface="Cambria Math" panose="02040503050406030204" pitchFamily="18" charset="0"/>
                        </a:rPr>
                        <m:t>𝑆𝑜𝑝</m:t>
                      </m:r>
                      <m:r>
                        <a:rPr lang="es-CL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s-CL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CL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94" y="4094553"/>
                <a:ext cx="1476164" cy="6305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3311860" y="4094553"/>
                <a:ext cx="1476164" cy="63059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𝑆𝑜𝑝</m:t>
                      </m:r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s-CL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860" y="4094553"/>
                <a:ext cx="1476164" cy="63059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2843808" y="4191471"/>
            <a:ext cx="360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/>
              <a:t>=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179512" y="5877272"/>
            <a:ext cx="114298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 err="1"/>
              <a:t>Lift</a:t>
            </a:r>
            <a:r>
              <a:rPr lang="es-CL" dirty="0"/>
              <a:t>(A-&gt;B)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1403648" y="5919663"/>
            <a:ext cx="360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1763688" y="5733256"/>
                <a:ext cx="1440922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𝐶𝑜𝑛𝑓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733256"/>
                <a:ext cx="1440922" cy="7920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ángulo 32"/>
          <p:cNvSpPr/>
          <p:nvPr/>
        </p:nvSpPr>
        <p:spPr>
          <a:xfrm>
            <a:off x="3347102" y="5919663"/>
            <a:ext cx="360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>
                <a:off x="3707142" y="5733256"/>
                <a:ext cx="1656946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42" y="5733256"/>
                <a:ext cx="1656946" cy="7920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5363326" y="5919663"/>
            <a:ext cx="360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ángulo 35"/>
              <p:cNvSpPr/>
              <p:nvPr/>
            </p:nvSpPr>
            <p:spPr>
              <a:xfrm>
                <a:off x="5723366" y="5733256"/>
                <a:ext cx="1656946" cy="79208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𝐶𝑜𝑛𝑓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𝑆𝑜𝑝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6" name="Rectángulo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366" y="5733256"/>
                <a:ext cx="1656946" cy="7920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ángulo 36"/>
          <p:cNvSpPr/>
          <p:nvPr/>
        </p:nvSpPr>
        <p:spPr>
          <a:xfrm>
            <a:off x="7821506" y="5877272"/>
            <a:ext cx="114298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 err="1"/>
              <a:t>Lift</a:t>
            </a:r>
            <a:r>
              <a:rPr lang="es-CL" dirty="0"/>
              <a:t>(A-&gt;B)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7451558" y="5919663"/>
            <a:ext cx="360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4939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En</a:t>
            </a:r>
            <a:r>
              <a:rPr lang="en-US" sz="1800" b="1" dirty="0">
                <a:solidFill>
                  <a:schemeClr val="tx1"/>
                </a:solidFill>
              </a:rPr>
              <a:t> la </a:t>
            </a:r>
            <a:r>
              <a:rPr lang="en-US" sz="1800" b="1" dirty="0" err="1">
                <a:solidFill>
                  <a:schemeClr val="tx1"/>
                </a:solidFill>
              </a:rPr>
              <a:t>práctica</a:t>
            </a:r>
            <a:r>
              <a:rPr lang="en-US" sz="1800" b="1" dirty="0">
                <a:solidFill>
                  <a:schemeClr val="tx1"/>
                </a:solidFill>
              </a:rPr>
              <a:t> la </a:t>
            </a:r>
            <a:r>
              <a:rPr lang="en-US" sz="1800" b="1" dirty="0" err="1">
                <a:solidFill>
                  <a:schemeClr val="tx1"/>
                </a:solidFill>
              </a:rPr>
              <a:t>combinatoria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es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gigante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 Box 141"/>
          <p:cNvSpPr txBox="1">
            <a:spLocks noChangeArrowheads="1"/>
          </p:cNvSpPr>
          <p:nvPr/>
        </p:nvSpPr>
        <p:spPr bwMode="auto">
          <a:xfrm>
            <a:off x="395536" y="1524973"/>
            <a:ext cx="8424936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dirty="0"/>
              <a:t>Por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Un restaurant con 100 productos en el menú </a:t>
            </a:r>
            <a:r>
              <a:rPr lang="en-US" dirty="0">
                <a:sym typeface="Wingdings" charset="2"/>
              </a:rPr>
              <a:t> 161.700 </a:t>
            </a:r>
            <a:r>
              <a:rPr lang="en-US" dirty="0" err="1">
                <a:sym typeface="Wingdings" charset="2"/>
              </a:rPr>
              <a:t>reglas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posibles</a:t>
            </a:r>
            <a:endParaRPr lang="en-US" dirty="0">
              <a:sym typeface="Wingdings" charset="2"/>
            </a:endParaRPr>
          </a:p>
          <a:p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 Un supermercado con 10.000 productos </a:t>
            </a:r>
          </a:p>
          <a:p>
            <a:endParaRPr lang="es-CL" dirty="0"/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sz="1600" dirty="0">
                <a:sym typeface="Wingdings" charset="2"/>
              </a:rPr>
              <a:t>50 </a:t>
            </a:r>
            <a:r>
              <a:rPr lang="en-US" sz="1600" dirty="0" err="1">
                <a:sym typeface="Wingdings" charset="2"/>
              </a:rPr>
              <a:t>millones</a:t>
            </a:r>
            <a:r>
              <a:rPr lang="en-US" sz="1600" dirty="0">
                <a:sym typeface="Wingdings" charset="2"/>
              </a:rPr>
              <a:t> de </a:t>
            </a:r>
            <a:r>
              <a:rPr lang="en-US" sz="1600" dirty="0" err="1">
                <a:sym typeface="Wingdings" charset="2"/>
              </a:rPr>
              <a:t>combinaciones</a:t>
            </a:r>
            <a:r>
              <a:rPr lang="en-US" sz="1600" dirty="0">
                <a:sym typeface="Wingdings" charset="2"/>
              </a:rPr>
              <a:t> con 2 </a:t>
            </a:r>
            <a:r>
              <a:rPr lang="en-US" sz="1600" dirty="0" err="1">
                <a:sym typeface="Wingdings" charset="2"/>
              </a:rPr>
              <a:t>productos</a:t>
            </a:r>
            <a:endParaRPr lang="en-US" sz="1600" dirty="0">
              <a:sym typeface="Wingdings" charset="2"/>
            </a:endParaRPr>
          </a:p>
          <a:p>
            <a:pPr marL="742950" lvl="1" indent="-285750">
              <a:buFont typeface="Wingdings" panose="05000000000000000000" pitchFamily="2" charset="2"/>
              <a:buChar char="è"/>
            </a:pPr>
            <a:r>
              <a:rPr lang="en-US" sz="1600" dirty="0">
                <a:sym typeface="Wingdings" charset="2"/>
              </a:rPr>
              <a:t>100 </a:t>
            </a:r>
            <a:r>
              <a:rPr lang="en-US" sz="1600" dirty="0" err="1">
                <a:sym typeface="Wingdings" charset="2"/>
              </a:rPr>
              <a:t>billones</a:t>
            </a:r>
            <a:r>
              <a:rPr lang="en-US" sz="1600" dirty="0">
                <a:sym typeface="Wingdings" charset="2"/>
              </a:rPr>
              <a:t> de </a:t>
            </a:r>
            <a:r>
              <a:rPr lang="en-US" sz="1600" dirty="0" err="1">
                <a:sym typeface="Wingdings" charset="2"/>
              </a:rPr>
              <a:t>combinaciones</a:t>
            </a:r>
            <a:r>
              <a:rPr lang="en-US" sz="1600" dirty="0">
                <a:sym typeface="Wingdings" charset="2"/>
              </a:rPr>
              <a:t> con 3 </a:t>
            </a:r>
            <a:r>
              <a:rPr lang="en-US" sz="1600" dirty="0" err="1">
                <a:sym typeface="Wingdings" charset="2"/>
              </a:rPr>
              <a:t>productos</a:t>
            </a:r>
            <a:endParaRPr lang="es-CL" sz="1600" dirty="0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389264"/>
              </p:ext>
            </p:extLst>
          </p:nvPr>
        </p:nvGraphicFramePr>
        <p:xfrm>
          <a:off x="179512" y="4539380"/>
          <a:ext cx="2502152" cy="69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3" imgW="1590840" imgH="429480" progId="Equation.3">
                  <p:embed/>
                </p:oleObj>
              </mc:Choice>
              <mc:Fallback>
                <p:oleObj name="Equation" r:id="rId3" imgW="1590840" imgH="42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4539380"/>
                        <a:ext cx="2502152" cy="695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b="1127"/>
          <a:stretch/>
        </p:blipFill>
        <p:spPr>
          <a:xfrm>
            <a:off x="2915816" y="4040546"/>
            <a:ext cx="6064974" cy="23407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6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Generalización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 Box 141"/>
          <p:cNvSpPr txBox="1">
            <a:spLocks noChangeArrowheads="1"/>
          </p:cNvSpPr>
          <p:nvPr/>
        </p:nvSpPr>
        <p:spPr bwMode="auto">
          <a:xfrm>
            <a:off x="323528" y="1268760"/>
            <a:ext cx="8424936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dirty="0"/>
              <a:t>Por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/>
              <a:t>Un restaurant con 100 productos en el menú </a:t>
            </a:r>
            <a:r>
              <a:rPr lang="en-US" sz="1600" dirty="0">
                <a:sym typeface="Wingdings" charset="2"/>
              </a:rPr>
              <a:t></a:t>
            </a:r>
            <a:r>
              <a:rPr lang="en-US" dirty="0">
                <a:sym typeface="Wingdings" charset="2"/>
              </a:rPr>
              <a:t> 161.700 </a:t>
            </a:r>
            <a:r>
              <a:rPr lang="en-US" dirty="0" err="1">
                <a:sym typeface="Wingdings" charset="2"/>
              </a:rPr>
              <a:t>reglas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posibles</a:t>
            </a: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charset="2"/>
              </a:rPr>
              <a:t>100 </a:t>
            </a:r>
            <a:r>
              <a:rPr lang="en-US" dirty="0" err="1">
                <a:sym typeface="Wingdings" charset="2"/>
              </a:rPr>
              <a:t>productos</a:t>
            </a:r>
            <a:r>
              <a:rPr lang="en-US" dirty="0">
                <a:sym typeface="Wingdings" charset="2"/>
              </a:rPr>
              <a:t>  10 </a:t>
            </a:r>
            <a:r>
              <a:rPr lang="en-US" dirty="0" err="1">
                <a:sym typeface="Wingdings" charset="2"/>
              </a:rPr>
              <a:t>categorías</a:t>
            </a:r>
            <a:r>
              <a:rPr lang="en-US" dirty="0">
                <a:sym typeface="Wingdings" charset="2"/>
              </a:rPr>
              <a:t> (</a:t>
            </a:r>
            <a:r>
              <a:rPr lang="en-US" dirty="0" err="1">
                <a:sym typeface="Wingdings" charset="2"/>
              </a:rPr>
              <a:t>Pescados</a:t>
            </a:r>
            <a:r>
              <a:rPr lang="en-US" dirty="0">
                <a:sym typeface="Wingdings" charset="2"/>
              </a:rPr>
              <a:t>, Carnes, </a:t>
            </a:r>
            <a:r>
              <a:rPr lang="en-US" dirty="0" err="1">
                <a:sym typeface="Wingdings" charset="2"/>
              </a:rPr>
              <a:t>Postres</a:t>
            </a:r>
            <a:r>
              <a:rPr lang="en-US" dirty="0">
                <a:sym typeface="Wingdings" charset="2"/>
              </a:rPr>
              <a:t>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charset="2"/>
              </a:rPr>
              <a:t>10 </a:t>
            </a:r>
            <a:r>
              <a:rPr lang="en-US" dirty="0" err="1">
                <a:sym typeface="Wingdings" charset="2"/>
              </a:rPr>
              <a:t>categorías</a:t>
            </a:r>
            <a:r>
              <a:rPr lang="en-US" dirty="0">
                <a:sym typeface="Wingdings" charset="2"/>
              </a:rPr>
              <a:t>  120 </a:t>
            </a:r>
            <a:r>
              <a:rPr lang="en-US" dirty="0" err="1">
                <a:sym typeface="Wingdings" charset="2"/>
              </a:rPr>
              <a:t>reglas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posibles</a:t>
            </a: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¿Variables </a:t>
            </a:r>
            <a:r>
              <a:rPr lang="en-US" dirty="0" err="1">
                <a:sym typeface="Wingdings" charset="2"/>
              </a:rPr>
              <a:t>numéricas</a:t>
            </a:r>
            <a:r>
              <a:rPr lang="en-US" dirty="0">
                <a:sym typeface="Wingdings" charset="2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charset="2"/>
              </a:rPr>
              <a:t>Es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posible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crear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reglas</a:t>
            </a:r>
            <a:r>
              <a:rPr lang="en-US" dirty="0">
                <a:sym typeface="Wingdings" charset="2"/>
              </a:rPr>
              <a:t> con </a:t>
            </a:r>
            <a:r>
              <a:rPr lang="en-US" dirty="0" err="1">
                <a:sym typeface="Wingdings" charset="2"/>
              </a:rPr>
              <a:t>atributos</a:t>
            </a:r>
            <a:r>
              <a:rPr lang="en-US" dirty="0">
                <a:sym typeface="Wingdings" charset="2"/>
              </a:rPr>
              <a:t> </a:t>
            </a:r>
            <a:r>
              <a:rPr lang="en-US" dirty="0" err="1">
                <a:sym typeface="Wingdings" charset="2"/>
              </a:rPr>
              <a:t>numéricos</a:t>
            </a:r>
            <a:r>
              <a:rPr lang="en-US" dirty="0">
                <a:sym typeface="Wingdings" charset="2"/>
              </a:rPr>
              <a:t>, </a:t>
            </a:r>
            <a:r>
              <a:rPr lang="en-US" b="1" dirty="0" err="1">
                <a:sym typeface="Wingdings" charset="2"/>
              </a:rPr>
              <a:t>discretizandolos</a:t>
            </a:r>
            <a:endParaRPr lang="en-US" b="1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charset="2"/>
              </a:rPr>
              <a:t>1-3  </a:t>
            </a:r>
            <a:r>
              <a:rPr lang="en-US" dirty="0" err="1">
                <a:sym typeface="Wingdings" charset="2"/>
              </a:rPr>
              <a:t>Bajo</a:t>
            </a:r>
            <a:endParaRPr lang="en-US" dirty="0">
              <a:sym typeface="Wingdings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charset="2"/>
              </a:rPr>
              <a:t>4-6  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charset="2"/>
              </a:rPr>
              <a:t>7-10  Alto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20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Desarrollo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promociones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ext Box 141"/>
          <p:cNvSpPr txBox="1">
            <a:spLocks noChangeArrowheads="1"/>
          </p:cNvSpPr>
          <p:nvPr/>
        </p:nvSpPr>
        <p:spPr bwMode="auto">
          <a:xfrm>
            <a:off x="323038" y="1281911"/>
            <a:ext cx="2160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b="1" dirty="0"/>
              <a:t>2x1 en sillas </a:t>
            </a:r>
            <a:r>
              <a:rPr lang="es-CL" b="1" dirty="0" err="1"/>
              <a:t>vintage</a:t>
            </a:r>
            <a:endParaRPr lang="es-CL" sz="16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86" y="1065439"/>
            <a:ext cx="1071920" cy="1071920"/>
          </a:xfrm>
          <a:prstGeom prst="rect">
            <a:avLst/>
          </a:prstGeom>
        </p:spPr>
      </p:pic>
      <p:sp>
        <p:nvSpPr>
          <p:cNvPr id="7" name="Cruz 6"/>
          <p:cNvSpPr/>
          <p:nvPr/>
        </p:nvSpPr>
        <p:spPr>
          <a:xfrm>
            <a:off x="1822490" y="2137359"/>
            <a:ext cx="438973" cy="436797"/>
          </a:xfrm>
          <a:prstGeom prst="plus">
            <a:avLst>
              <a:gd name="adj" fmla="val 42520"/>
            </a:avLst>
          </a:prstGeom>
          <a:solidFill>
            <a:srgbClr val="F2CB05"/>
          </a:solidFill>
          <a:ln>
            <a:solidFill>
              <a:srgbClr val="06B1C8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151" y="2383506"/>
            <a:ext cx="1069366" cy="1072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380" y="1847106"/>
            <a:ext cx="1072800" cy="1072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25" y="1819358"/>
            <a:ext cx="1076261" cy="1072800"/>
          </a:xfrm>
          <a:prstGeom prst="rect">
            <a:avLst/>
          </a:prstGeom>
        </p:spPr>
      </p:pic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140125"/>
              </p:ext>
            </p:extLst>
          </p:nvPr>
        </p:nvGraphicFramePr>
        <p:xfrm>
          <a:off x="107504" y="3068960"/>
          <a:ext cx="32464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Worksheet" r:id="rId7" imgW="3246333" imgH="738967" progId="Excel.Sheet.12">
                  <p:embed/>
                </p:oleObj>
              </mc:Choice>
              <mc:Fallback>
                <p:oleObj name="Worksheet" r:id="rId7" imgW="3246333" imgH="7389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3246437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ector recto 11"/>
          <p:cNvCxnSpPr/>
          <p:nvPr/>
        </p:nvCxnSpPr>
        <p:spPr>
          <a:xfrm>
            <a:off x="323038" y="4077072"/>
            <a:ext cx="81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lecha derecha 12"/>
          <p:cNvSpPr/>
          <p:nvPr/>
        </p:nvSpPr>
        <p:spPr>
          <a:xfrm>
            <a:off x="5085481" y="2142585"/>
            <a:ext cx="1029888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319" y="4707173"/>
            <a:ext cx="1384648" cy="148151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2929" y="4707173"/>
            <a:ext cx="1481514" cy="1481514"/>
          </a:xfrm>
          <a:prstGeom prst="rect">
            <a:avLst/>
          </a:prstGeom>
        </p:spPr>
      </p:pic>
      <p:sp>
        <p:nvSpPr>
          <p:cNvPr id="16" name="Cruz 15"/>
          <p:cNvSpPr/>
          <p:nvPr/>
        </p:nvSpPr>
        <p:spPr>
          <a:xfrm>
            <a:off x="2243462" y="5125671"/>
            <a:ext cx="438973" cy="436797"/>
          </a:xfrm>
          <a:prstGeom prst="plus">
            <a:avLst>
              <a:gd name="adj" fmla="val 42520"/>
            </a:avLst>
          </a:prstGeom>
          <a:solidFill>
            <a:srgbClr val="F2CB05"/>
          </a:solidFill>
          <a:ln>
            <a:solidFill>
              <a:srgbClr val="06B1C8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7" name="Text Box 141"/>
          <p:cNvSpPr txBox="1">
            <a:spLocks noChangeArrowheads="1"/>
          </p:cNvSpPr>
          <p:nvPr/>
        </p:nvSpPr>
        <p:spPr bwMode="auto">
          <a:xfrm>
            <a:off x="320438" y="4221088"/>
            <a:ext cx="35314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CL" b="1" dirty="0"/>
              <a:t>Comedor </a:t>
            </a:r>
            <a:r>
              <a:rPr lang="es-CL" b="1" dirty="0" err="1"/>
              <a:t>Vittoria</a:t>
            </a:r>
            <a:r>
              <a:rPr lang="es-CL" b="1" dirty="0"/>
              <a:t> con sillas </a:t>
            </a:r>
            <a:r>
              <a:rPr lang="es-CL" b="1" dirty="0" err="1"/>
              <a:t>Winsor</a:t>
            </a:r>
            <a:endParaRPr lang="es-CL" sz="1600" b="1" dirty="0"/>
          </a:p>
        </p:txBody>
      </p:sp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644148"/>
              </p:ext>
            </p:extLst>
          </p:nvPr>
        </p:nvGraphicFramePr>
        <p:xfrm>
          <a:off x="523925" y="6309320"/>
          <a:ext cx="35417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Hoja de cálculo" r:id="rId11" imgW="3541237" imgH="390685" progId="Excel.Sheet.12">
                  <p:embed/>
                </p:oleObj>
              </mc:Choice>
              <mc:Fallback>
                <p:oleObj name="Hoja de cálculo" r:id="rId11" imgW="3541237" imgH="3906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925" y="6309320"/>
                        <a:ext cx="3541713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lecha derecha 18"/>
          <p:cNvSpPr/>
          <p:nvPr/>
        </p:nvSpPr>
        <p:spPr>
          <a:xfrm>
            <a:off x="5085481" y="5413909"/>
            <a:ext cx="1029888" cy="288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 Box 141"/>
          <p:cNvSpPr txBox="1">
            <a:spLocks noChangeArrowheads="1"/>
          </p:cNvSpPr>
          <p:nvPr/>
        </p:nvSpPr>
        <p:spPr bwMode="auto">
          <a:xfrm>
            <a:off x="6563001" y="1892008"/>
            <a:ext cx="216024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CL" sz="3200" b="1" dirty="0"/>
              <a:t>$7,2 MM</a:t>
            </a:r>
          </a:p>
          <a:p>
            <a:pPr algn="ctr"/>
            <a:r>
              <a:rPr lang="es-CL" sz="3200" b="1" dirty="0"/>
              <a:t>Vta Inc.</a:t>
            </a:r>
          </a:p>
        </p:txBody>
      </p:sp>
      <p:sp>
        <p:nvSpPr>
          <p:cNvPr id="21" name="Text Box 141"/>
          <p:cNvSpPr txBox="1">
            <a:spLocks noChangeArrowheads="1"/>
          </p:cNvSpPr>
          <p:nvPr/>
        </p:nvSpPr>
        <p:spPr bwMode="auto">
          <a:xfrm>
            <a:off x="6563001" y="5124963"/>
            <a:ext cx="216024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CL" sz="3200" b="1" dirty="0"/>
              <a:t>$6,5 MM</a:t>
            </a:r>
          </a:p>
          <a:p>
            <a:pPr algn="ctr"/>
            <a:r>
              <a:rPr lang="es-CL" sz="3200" b="1" dirty="0"/>
              <a:t>Vta Inc.</a:t>
            </a:r>
          </a:p>
        </p:txBody>
      </p:sp>
    </p:spTree>
    <p:extLst>
      <p:ext uri="{BB962C8B-B14F-4D97-AF65-F5344CB8AC3E}">
        <p14:creationId xmlns:p14="http://schemas.microsoft.com/office/powerpoint/2010/main" val="370240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Desarrollo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nuevos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productos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5611" t="23422" r="18454" b="14563"/>
          <a:stretch/>
        </p:blipFill>
        <p:spPr>
          <a:xfrm>
            <a:off x="971600" y="1196752"/>
            <a:ext cx="7069355" cy="53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temporales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Group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707068"/>
              </p:ext>
            </p:extLst>
          </p:nvPr>
        </p:nvGraphicFramePr>
        <p:xfrm>
          <a:off x="2051720" y="1124744"/>
          <a:ext cx="4896544" cy="2011680"/>
        </p:xfrm>
        <a:graphic>
          <a:graphicData uri="http://schemas.openxmlformats.org/drawingml/2006/table">
            <a:tbl>
              <a:tblPr/>
              <a:tblGrid>
                <a:gridCol w="938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Cliente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Fecha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Productos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comprados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11/07/2017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Mermelada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12/07/2017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Mantequilla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12/07/2017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Pan,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24/07/2017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20/07/2017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Cerveza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Leche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Pan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41"/>
              <p:cNvSpPr txBox="1">
                <a:spLocks noChangeArrowheads="1"/>
              </p:cNvSpPr>
              <p:nvPr/>
            </p:nvSpPr>
            <p:spPr bwMode="auto">
              <a:xfrm>
                <a:off x="539552" y="4149080"/>
                <a:ext cx="7776864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dirty="0"/>
                  <a:t>Reglas </a:t>
                </a:r>
                <a:r>
                  <a:rPr lang="es-CL" dirty="0" err="1"/>
                  <a:t>intertemporales</a:t>
                </a:r>
                <a:r>
                  <a:rPr lang="es-CL" dirty="0"/>
                  <a:t> nos permiten anteponernos a comportamientos futuros de los clientes</a:t>
                </a:r>
              </a:p>
              <a:p>
                <a:pPr algn="ctr"/>
                <a:endParaRPr lang="es-CL" dirty="0"/>
              </a:p>
              <a:p>
                <a:pPr algn="ctr"/>
                <a:r>
                  <a:rPr lang="es-CL" dirty="0"/>
                  <a:t>Confianza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𝑀𝑎𝑛𝑡𝑒𝑞𝑢𝑖𝑙𝑙𝑎</m:t>
                        </m:r>
                      </m:e>
                      <m:sub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1600" dirty="0">
                        <a:sym typeface="Wingdings" charset="2"/>
                      </a:rPr>
                      <m:t></m:t>
                    </m:r>
                    <m:sSub>
                      <m:sSubPr>
                        <m:ctrlPr>
                          <a:rPr lang="es-C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𝐿𝑒𝑐h𝑒</m:t>
                        </m:r>
                      </m:e>
                      <m:sub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1600" b="0" i="1" smtClean="0">
                        <a:latin typeface="Cambria Math" panose="02040503050406030204" pitchFamily="18" charset="0"/>
                      </a:rPr>
                      <m:t>)=50%</m:t>
                    </m:r>
                  </m:oMath>
                </a14:m>
                <a:endParaRPr lang="es-CL" sz="1600" dirty="0"/>
              </a:p>
            </p:txBody>
          </p:sp>
        </mc:Choice>
        <mc:Fallback xmlns="">
          <p:sp>
            <p:nvSpPr>
              <p:cNvPr id="4" name="Text 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4149080"/>
                <a:ext cx="7776864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3046" b="-710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1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temporales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519" t="16798" r="16409" b="23155"/>
          <a:stretch/>
        </p:blipFill>
        <p:spPr>
          <a:xfrm>
            <a:off x="179512" y="1556792"/>
            <a:ext cx="885698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ase_portada_f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Análisis</a:t>
            </a:r>
            <a:r>
              <a:rPr lang="en-US" sz="1800" b="1" dirty="0">
                <a:solidFill>
                  <a:schemeClr val="tx1"/>
                </a:solidFill>
              </a:rPr>
              <a:t> de Canasta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85745" y="1243260"/>
            <a:ext cx="7742639" cy="4994051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1800" dirty="0">
                <a:latin typeface="+mj-lt"/>
                <a:ea typeface="+mj-ea"/>
              </a:rPr>
              <a:t>Retail – </a:t>
            </a:r>
            <a:r>
              <a:rPr lang="en-US" sz="1800" dirty="0" err="1">
                <a:latin typeface="+mj-lt"/>
                <a:ea typeface="+mj-ea"/>
              </a:rPr>
              <a:t>Cada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cliente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compra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distintos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tipos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productos</a:t>
            </a:r>
            <a:r>
              <a:rPr lang="en-US" sz="1800" dirty="0">
                <a:latin typeface="+mj-lt"/>
                <a:ea typeface="+mj-ea"/>
              </a:rPr>
              <a:t>,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diferentes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cantidades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distintas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combinaciones</a:t>
            </a:r>
            <a:endParaRPr lang="en-US" sz="1800" dirty="0">
              <a:latin typeface="+mj-lt"/>
              <a:ea typeface="+mj-ea"/>
            </a:endParaRPr>
          </a:p>
          <a:p>
            <a:pPr marL="457200" lvl="1" indent="0">
              <a:buNone/>
            </a:pPr>
            <a:endParaRPr lang="en-US" sz="1800" dirty="0">
              <a:latin typeface="+mj-lt"/>
              <a:ea typeface="+mj-ea"/>
            </a:endParaRPr>
          </a:p>
          <a:p>
            <a:pPr marL="0" lvl="1" indent="0">
              <a:buNone/>
            </a:pPr>
            <a:r>
              <a:rPr lang="en-US" sz="1800" dirty="0" err="1">
                <a:latin typeface="+mj-lt"/>
                <a:ea typeface="+mj-ea"/>
              </a:rPr>
              <a:t>Análisis</a:t>
            </a:r>
            <a:r>
              <a:rPr lang="en-US" sz="1800" dirty="0">
                <a:latin typeface="+mj-lt"/>
                <a:ea typeface="+mj-ea"/>
              </a:rPr>
              <a:t> de canasta </a:t>
            </a:r>
            <a:r>
              <a:rPr lang="en-US" sz="1800" dirty="0" err="1">
                <a:latin typeface="+mj-lt"/>
                <a:ea typeface="+mj-ea"/>
              </a:rPr>
              <a:t>permite</a:t>
            </a:r>
            <a:r>
              <a:rPr lang="en-US" sz="1800" dirty="0">
                <a:latin typeface="+mj-lt"/>
                <a:ea typeface="+mj-ea"/>
              </a:rPr>
              <a:t>:</a:t>
            </a:r>
          </a:p>
          <a:p>
            <a:pPr marL="712788" lvl="2" indent="-174625"/>
            <a:r>
              <a:rPr lang="en-US" sz="1600" dirty="0" err="1">
                <a:latin typeface="+mj-lt"/>
                <a:ea typeface="+mj-ea"/>
              </a:rPr>
              <a:t>Entender</a:t>
            </a:r>
            <a:r>
              <a:rPr lang="en-US" sz="1600" dirty="0">
                <a:latin typeface="+mj-lt"/>
                <a:ea typeface="+mj-ea"/>
              </a:rPr>
              <a:t> que </a:t>
            </a:r>
            <a:r>
              <a:rPr lang="en-US" sz="1600" dirty="0" err="1">
                <a:latin typeface="+mj-lt"/>
                <a:ea typeface="+mj-ea"/>
              </a:rPr>
              <a:t>tipo</a:t>
            </a:r>
            <a:r>
              <a:rPr lang="en-US" sz="1600" dirty="0">
                <a:latin typeface="+mj-lt"/>
                <a:ea typeface="+mj-ea"/>
              </a:rPr>
              <a:t> de </a:t>
            </a:r>
            <a:r>
              <a:rPr lang="en-US" sz="1600" dirty="0" err="1">
                <a:latin typeface="+mj-lt"/>
                <a:ea typeface="+mj-ea"/>
              </a:rPr>
              <a:t>clientes</a:t>
            </a:r>
            <a:r>
              <a:rPr lang="en-US" sz="1600" dirty="0">
                <a:latin typeface="+mj-lt"/>
                <a:ea typeface="+mj-ea"/>
              </a:rPr>
              <a:t> son</a:t>
            </a:r>
          </a:p>
          <a:p>
            <a:pPr marL="712788" lvl="2" indent="-174625"/>
            <a:r>
              <a:rPr lang="en-US" sz="1600" dirty="0" err="1">
                <a:latin typeface="+mj-lt"/>
                <a:ea typeface="+mj-ea"/>
              </a:rPr>
              <a:t>Comprender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su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comportamiento</a:t>
            </a:r>
            <a:r>
              <a:rPr lang="en-US" sz="1600" dirty="0">
                <a:latin typeface="+mj-lt"/>
                <a:ea typeface="+mj-ea"/>
              </a:rPr>
              <a:t> de </a:t>
            </a:r>
            <a:r>
              <a:rPr lang="en-US" sz="1600" dirty="0" err="1">
                <a:latin typeface="+mj-lt"/>
                <a:ea typeface="+mj-ea"/>
              </a:rPr>
              <a:t>compra</a:t>
            </a:r>
            <a:endParaRPr lang="en-US" sz="1600" dirty="0">
              <a:latin typeface="+mj-lt"/>
              <a:ea typeface="+mj-ea"/>
            </a:endParaRPr>
          </a:p>
          <a:p>
            <a:pPr marL="712788" lvl="2" indent="-174625"/>
            <a:r>
              <a:rPr lang="en-US" sz="1600" dirty="0" err="1">
                <a:latin typeface="+mj-lt"/>
                <a:ea typeface="+mj-ea"/>
              </a:rPr>
              <a:t>Generar</a:t>
            </a:r>
            <a:r>
              <a:rPr lang="en-US" sz="1600" dirty="0">
                <a:latin typeface="+mj-lt"/>
                <a:ea typeface="+mj-ea"/>
              </a:rPr>
              <a:t> insights de </a:t>
            </a:r>
            <a:r>
              <a:rPr lang="en-US" sz="1600" dirty="0" err="1">
                <a:latin typeface="+mj-lt"/>
                <a:ea typeface="+mj-ea"/>
              </a:rPr>
              <a:t>compra</a:t>
            </a:r>
            <a:r>
              <a:rPr lang="en-US" sz="1600" dirty="0">
                <a:latin typeface="+mj-lt"/>
                <a:ea typeface="+mj-ea"/>
              </a:rPr>
              <a:t> de </a:t>
            </a:r>
            <a:r>
              <a:rPr lang="en-US" sz="1600" dirty="0" err="1">
                <a:latin typeface="+mj-lt"/>
                <a:ea typeface="+mj-ea"/>
              </a:rPr>
              <a:t>productos</a:t>
            </a:r>
            <a:endParaRPr lang="en-US" sz="1600" dirty="0">
              <a:latin typeface="+mj-lt"/>
              <a:ea typeface="+mj-ea"/>
            </a:endParaRPr>
          </a:p>
          <a:p>
            <a:pPr marL="1187450" lvl="3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  <a:ea typeface="+mj-ea"/>
              </a:rPr>
              <a:t>Productos</a:t>
            </a:r>
            <a:r>
              <a:rPr lang="en-US" sz="1400" dirty="0">
                <a:latin typeface="+mj-lt"/>
                <a:ea typeface="+mj-ea"/>
              </a:rPr>
              <a:t> que </a:t>
            </a:r>
            <a:r>
              <a:rPr lang="en-US" sz="1400" dirty="0" err="1">
                <a:latin typeface="+mj-lt"/>
                <a:ea typeface="+mj-ea"/>
              </a:rPr>
              <a:t>suelen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llevarse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juntos</a:t>
            </a:r>
            <a:endParaRPr lang="en-US" sz="1400" dirty="0">
              <a:latin typeface="+mj-lt"/>
              <a:ea typeface="+mj-ea"/>
            </a:endParaRPr>
          </a:p>
          <a:p>
            <a:pPr marL="1187450" lvl="3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  <a:ea typeface="+mj-ea"/>
              </a:rPr>
              <a:t>Productos</a:t>
            </a:r>
            <a:r>
              <a:rPr lang="en-US" sz="1400" dirty="0">
                <a:latin typeface="+mj-lt"/>
                <a:ea typeface="+mj-ea"/>
              </a:rPr>
              <a:t> que </a:t>
            </a:r>
            <a:r>
              <a:rPr lang="en-US" sz="1400" dirty="0" err="1">
                <a:latin typeface="+mj-lt"/>
                <a:ea typeface="+mj-ea"/>
              </a:rPr>
              <a:t>podrían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funcionar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en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una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promoción</a:t>
            </a:r>
            <a:endParaRPr lang="en-US" sz="1200" dirty="0">
              <a:latin typeface="+mj-lt"/>
              <a:ea typeface="+mj-ea"/>
            </a:endParaRPr>
          </a:p>
          <a:p>
            <a:pPr marL="712788" lvl="2" indent="-174625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Tomar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acciones</a:t>
            </a:r>
            <a:endParaRPr lang="en-US" sz="1600" dirty="0">
              <a:latin typeface="+mj-lt"/>
              <a:ea typeface="+mj-ea"/>
            </a:endParaRPr>
          </a:p>
          <a:p>
            <a:pPr marL="1169988" lvl="3" indent="-268288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  <a:ea typeface="+mj-ea"/>
              </a:rPr>
              <a:t>Decisiones</a:t>
            </a:r>
            <a:r>
              <a:rPr lang="en-US" sz="1400" dirty="0">
                <a:latin typeface="+mj-lt"/>
                <a:ea typeface="+mj-ea"/>
              </a:rPr>
              <a:t> de layout</a:t>
            </a:r>
          </a:p>
          <a:p>
            <a:pPr marL="1169988" lvl="3" indent="-268288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+mj-ea"/>
              </a:rPr>
              <a:t>Que </a:t>
            </a:r>
            <a:r>
              <a:rPr lang="en-US" sz="1400" dirty="0" err="1">
                <a:latin typeface="+mj-lt"/>
                <a:ea typeface="+mj-ea"/>
              </a:rPr>
              <a:t>producto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poner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en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promoción</a:t>
            </a:r>
            <a:r>
              <a:rPr lang="en-US" sz="1400" dirty="0">
                <a:latin typeface="+mj-lt"/>
                <a:ea typeface="+mj-ea"/>
              </a:rPr>
              <a:t> y con </a:t>
            </a:r>
            <a:r>
              <a:rPr lang="en-US" sz="1400" dirty="0" err="1">
                <a:latin typeface="+mj-lt"/>
                <a:ea typeface="+mj-ea"/>
              </a:rPr>
              <a:t>cual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otro</a:t>
            </a:r>
            <a:endParaRPr lang="en-US" sz="1400" dirty="0">
              <a:latin typeface="+mj-lt"/>
              <a:ea typeface="+mj-ea"/>
            </a:endParaRPr>
          </a:p>
          <a:p>
            <a:pPr marL="1169988" lvl="3" indent="-268288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  <a:ea typeface="+mj-ea"/>
              </a:rPr>
              <a:t>Creación</a:t>
            </a:r>
            <a:r>
              <a:rPr lang="en-US" sz="1400" dirty="0">
                <a:latin typeface="+mj-lt"/>
                <a:ea typeface="+mj-ea"/>
              </a:rPr>
              <a:t> de </a:t>
            </a:r>
            <a:r>
              <a:rPr lang="en-US" sz="1400" dirty="0" err="1">
                <a:latin typeface="+mj-lt"/>
                <a:ea typeface="+mj-ea"/>
              </a:rPr>
              <a:t>nuevos</a:t>
            </a:r>
            <a:r>
              <a:rPr lang="en-US" sz="1400" dirty="0">
                <a:latin typeface="+mj-lt"/>
                <a:ea typeface="+mj-ea"/>
              </a:rPr>
              <a:t> </a:t>
            </a:r>
            <a:r>
              <a:rPr lang="en-US" sz="1400" dirty="0" err="1">
                <a:latin typeface="+mj-lt"/>
                <a:ea typeface="+mj-ea"/>
              </a:rPr>
              <a:t>productos</a:t>
            </a:r>
            <a:endParaRPr lang="en-US" sz="1400" dirty="0">
              <a:latin typeface="+mj-lt"/>
              <a:ea typeface="+mj-ea"/>
            </a:endParaRPr>
          </a:p>
          <a:p>
            <a:pPr lvl="3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ea typeface="+mj-ea"/>
            </a:endParaRPr>
          </a:p>
          <a:p>
            <a:pPr marL="0" indent="0">
              <a:buNone/>
            </a:pPr>
            <a:r>
              <a:rPr lang="en-US" sz="1800" dirty="0" err="1">
                <a:latin typeface="+mj-lt"/>
                <a:ea typeface="+mj-ea"/>
              </a:rPr>
              <a:t>Una</a:t>
            </a:r>
            <a:r>
              <a:rPr lang="en-US" sz="1800" dirty="0">
                <a:latin typeface="+mj-lt"/>
                <a:ea typeface="+mj-ea"/>
              </a:rPr>
              <a:t> de las </a:t>
            </a:r>
            <a:r>
              <a:rPr lang="en-US" sz="1800" dirty="0" err="1">
                <a:latin typeface="+mj-lt"/>
                <a:ea typeface="+mj-ea"/>
              </a:rPr>
              <a:t>razones</a:t>
            </a:r>
            <a:r>
              <a:rPr lang="en-US" sz="1800" dirty="0">
                <a:latin typeface="+mj-lt"/>
                <a:ea typeface="+mj-ea"/>
              </a:rPr>
              <a:t> para </a:t>
            </a:r>
            <a:r>
              <a:rPr lang="en-US" sz="1800" dirty="0" err="1">
                <a:latin typeface="+mj-lt"/>
                <a:ea typeface="+mj-ea"/>
              </a:rPr>
              <a:t>tener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tarjeta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lealtad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poder</a:t>
            </a:r>
            <a:r>
              <a:rPr lang="en-US" sz="1800" dirty="0">
                <a:latin typeface="+mj-lt"/>
                <a:ea typeface="+mj-ea"/>
              </a:rPr>
              <a:t> realizer </a:t>
            </a:r>
            <a:r>
              <a:rPr lang="en-US" sz="1800" dirty="0" err="1">
                <a:latin typeface="+mj-lt"/>
                <a:ea typeface="+mj-ea"/>
              </a:rPr>
              <a:t>este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tipo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análisis</a:t>
            </a:r>
            <a:endParaRPr lang="en-US" sz="1800" dirty="0">
              <a:latin typeface="+mj-lt"/>
              <a:ea typeface="+mj-e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132856"/>
            <a:ext cx="1728192" cy="25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412776"/>
            <a:ext cx="4320480" cy="4824536"/>
          </a:xfrm>
        </p:spPr>
        <p:txBody>
          <a:bodyPr>
            <a:normAutofit/>
          </a:bodyPr>
          <a:lstStyle/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Técnica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minería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datos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específica</a:t>
            </a:r>
            <a:r>
              <a:rPr lang="en-US" sz="1800" dirty="0">
                <a:latin typeface="+mj-lt"/>
                <a:ea typeface="+mj-ea"/>
              </a:rPr>
              <a:t> para el </a:t>
            </a:r>
            <a:r>
              <a:rPr lang="en-US" sz="1800" dirty="0" err="1">
                <a:latin typeface="+mj-lt"/>
                <a:ea typeface="+mj-ea"/>
              </a:rPr>
              <a:t>análisis</a:t>
            </a:r>
            <a:r>
              <a:rPr lang="en-US" sz="1800" dirty="0">
                <a:latin typeface="+mj-lt"/>
                <a:ea typeface="+mj-ea"/>
              </a:rPr>
              <a:t> de canasta (la </a:t>
            </a:r>
            <a:r>
              <a:rPr lang="en-US" sz="1800" dirty="0" err="1">
                <a:latin typeface="+mj-lt"/>
                <a:ea typeface="+mj-ea"/>
              </a:rPr>
              <a:t>más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común</a:t>
            </a:r>
            <a:r>
              <a:rPr lang="en-US" sz="1800" dirty="0">
                <a:latin typeface="+mj-lt"/>
                <a:ea typeface="+mj-ea"/>
              </a:rPr>
              <a:t>)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Desarrolla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reglas</a:t>
            </a:r>
            <a:r>
              <a:rPr lang="en-US" sz="1800" dirty="0">
                <a:latin typeface="+mj-lt"/>
                <a:ea typeface="+mj-ea"/>
              </a:rPr>
              <a:t> del </a:t>
            </a:r>
            <a:r>
              <a:rPr lang="en-US" sz="1800" dirty="0" err="1">
                <a:latin typeface="+mj-lt"/>
                <a:ea typeface="+mj-ea"/>
              </a:rPr>
              <a:t>estilo</a:t>
            </a:r>
            <a:r>
              <a:rPr lang="en-US" sz="1800" dirty="0">
                <a:latin typeface="+mj-lt"/>
                <a:ea typeface="+mj-ea"/>
              </a:rPr>
              <a:t> “Si un </a:t>
            </a:r>
            <a:r>
              <a:rPr lang="en-US" sz="1800" dirty="0" err="1">
                <a:latin typeface="+mj-lt"/>
                <a:ea typeface="+mj-ea"/>
              </a:rPr>
              <a:t>cliente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compra</a:t>
            </a:r>
            <a:r>
              <a:rPr lang="en-US" sz="1800" dirty="0">
                <a:latin typeface="+mj-lt"/>
                <a:ea typeface="+mj-ea"/>
              </a:rPr>
              <a:t> A, la </a:t>
            </a:r>
            <a:r>
              <a:rPr lang="en-US" sz="1800" dirty="0" err="1">
                <a:latin typeface="+mj-lt"/>
                <a:ea typeface="+mj-ea"/>
              </a:rPr>
              <a:t>probabilidad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compra</a:t>
            </a:r>
            <a:r>
              <a:rPr lang="en-US" sz="1800" dirty="0">
                <a:latin typeface="+mj-lt"/>
                <a:ea typeface="+mj-ea"/>
              </a:rPr>
              <a:t> B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de un 30%”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Algortimo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capaz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desarrollar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estas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reglas</a:t>
            </a:r>
            <a:r>
              <a:rPr lang="en-US" sz="1800" dirty="0">
                <a:latin typeface="+mj-lt"/>
                <a:ea typeface="+mj-ea"/>
              </a:rPr>
              <a:t> de forma </a:t>
            </a:r>
            <a:r>
              <a:rPr lang="en-US" sz="1800" dirty="0" err="1">
                <a:latin typeface="+mj-lt"/>
                <a:ea typeface="+mj-ea"/>
              </a:rPr>
              <a:t>automática</a:t>
            </a: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Especialmente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esta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técnica</a:t>
            </a:r>
            <a:r>
              <a:rPr lang="en-US" sz="1800" dirty="0">
                <a:latin typeface="+mj-lt"/>
                <a:ea typeface="+mj-ea"/>
              </a:rPr>
              <a:t> se </a:t>
            </a:r>
            <a:r>
              <a:rPr lang="en-US" sz="1800" dirty="0" err="1">
                <a:latin typeface="+mj-lt"/>
                <a:ea typeface="+mj-ea"/>
              </a:rPr>
              <a:t>necesita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criterio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negocio</a:t>
            </a:r>
            <a:endParaRPr lang="en-US" sz="1600" dirty="0">
              <a:latin typeface="+mj-lt"/>
              <a:ea typeface="+mj-e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4750" t="45078" r="29524" b="30313"/>
          <a:stretch/>
        </p:blipFill>
        <p:spPr>
          <a:xfrm>
            <a:off x="4716951" y="1556792"/>
            <a:ext cx="4418411" cy="2376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55" y="4653136"/>
            <a:ext cx="2659661" cy="18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7" descr="http://www.juegosdevestirjuegos.com/files/image/dv_thumb_barbie340x300_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396" y="2636912"/>
            <a:ext cx="3238500" cy="2857500"/>
          </a:xfrm>
          <a:prstGeom prst="rect">
            <a:avLst/>
          </a:prstGeom>
          <a:noFill/>
        </p:spPr>
      </p:pic>
      <p:pic>
        <p:nvPicPr>
          <p:cNvPr id="6" name="Picture 9" descr="https://encrypted-tbn2.gstatic.com/images?q=tbn:ANd9GcSXGiaR-aWbN7Zq3MRdZZ476Cjt7djkOFtFvqLI6knZbpGQGOeHE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2564904"/>
            <a:ext cx="2619375" cy="1743076"/>
          </a:xfrm>
          <a:prstGeom prst="rect">
            <a:avLst/>
          </a:prstGeom>
          <a:noFill/>
        </p:spPr>
      </p:pic>
      <p:pic>
        <p:nvPicPr>
          <p:cNvPr id="7" name="Picture 11" descr="http://earth911.com/wp-content/uploads/2010/11/Halloween-cand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645024"/>
            <a:ext cx="2735627" cy="2051720"/>
          </a:xfrm>
          <a:prstGeom prst="rect">
            <a:avLst/>
          </a:prstGeom>
          <a:noFill/>
        </p:spPr>
      </p:pic>
      <p:sp>
        <p:nvSpPr>
          <p:cNvPr id="8" name="Plus 10"/>
          <p:cNvSpPr/>
          <p:nvPr/>
        </p:nvSpPr>
        <p:spPr>
          <a:xfrm>
            <a:off x="3923928" y="3429000"/>
            <a:ext cx="1224136" cy="1224136"/>
          </a:xfrm>
          <a:prstGeom prst="mathPlus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1519" y="1052736"/>
            <a:ext cx="8740055" cy="1008112"/>
          </a:xfrm>
        </p:spPr>
        <p:txBody>
          <a:bodyPr>
            <a:normAutofit/>
          </a:bodyPr>
          <a:lstStyle/>
          <a:p>
            <a:pPr marL="95250" lvl="1" indent="0" algn="just">
              <a:buNone/>
            </a:pPr>
            <a:r>
              <a:rPr lang="en-US" sz="1800" dirty="0" err="1">
                <a:latin typeface="+mj-lt"/>
                <a:ea typeface="+mj-ea"/>
              </a:rPr>
              <a:t>Clientes</a:t>
            </a:r>
            <a:r>
              <a:rPr lang="en-US" sz="1800" dirty="0">
                <a:latin typeface="+mj-lt"/>
                <a:ea typeface="+mj-ea"/>
              </a:rPr>
              <a:t> de Walmart que </a:t>
            </a:r>
            <a:r>
              <a:rPr lang="en-US" sz="1800" dirty="0" err="1">
                <a:latin typeface="+mj-lt"/>
                <a:ea typeface="+mj-ea"/>
              </a:rPr>
              <a:t>compran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Barbies</a:t>
            </a:r>
            <a:r>
              <a:rPr lang="en-US" sz="1800" dirty="0">
                <a:latin typeface="+mj-lt"/>
                <a:ea typeface="+mj-ea"/>
              </a:rPr>
              <a:t>, </a:t>
            </a:r>
            <a:r>
              <a:rPr lang="en-US" sz="1800" dirty="0" err="1">
                <a:latin typeface="+mj-lt"/>
                <a:ea typeface="+mj-ea"/>
              </a:rPr>
              <a:t>también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compran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una</a:t>
            </a:r>
            <a:r>
              <a:rPr lang="en-US" sz="1800" dirty="0">
                <a:latin typeface="+mj-lt"/>
                <a:ea typeface="+mj-ea"/>
              </a:rPr>
              <a:t> de 3 </a:t>
            </a:r>
            <a:r>
              <a:rPr lang="en-US" sz="1800" dirty="0" err="1">
                <a:latin typeface="+mj-lt"/>
                <a:ea typeface="+mj-ea"/>
              </a:rPr>
              <a:t>posibles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barras</a:t>
            </a:r>
            <a:r>
              <a:rPr lang="en-US" sz="1800" dirty="0">
                <a:latin typeface="+mj-lt"/>
                <a:ea typeface="+mj-ea"/>
              </a:rPr>
              <a:t> de cereal [Forbes, Sept 8, 1997]</a:t>
            </a:r>
          </a:p>
        </p:txBody>
      </p:sp>
    </p:spTree>
    <p:extLst>
      <p:ext uri="{BB962C8B-B14F-4D97-AF65-F5344CB8AC3E}">
        <p14:creationId xmlns:p14="http://schemas.microsoft.com/office/powerpoint/2010/main" val="395101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1519" y="1052736"/>
            <a:ext cx="4752529" cy="5112568"/>
          </a:xfrm>
        </p:spPr>
        <p:txBody>
          <a:bodyPr>
            <a:normAutofit/>
          </a:bodyPr>
          <a:lstStyle/>
          <a:p>
            <a:pPr marL="95250" lvl="1" indent="0" algn="just">
              <a:buNone/>
            </a:pPr>
            <a:r>
              <a:rPr lang="en-US" sz="1800" dirty="0" err="1">
                <a:latin typeface="+mj-lt"/>
                <a:ea typeface="+mj-ea"/>
              </a:rPr>
              <a:t>Esto</a:t>
            </a:r>
            <a:r>
              <a:rPr lang="en-US" sz="1800" dirty="0">
                <a:latin typeface="+mj-lt"/>
                <a:ea typeface="+mj-ea"/>
              </a:rPr>
              <a:t> no solo </a:t>
            </a:r>
            <a:r>
              <a:rPr lang="en-US" sz="1800" dirty="0" err="1">
                <a:latin typeface="+mj-lt"/>
                <a:ea typeface="+mj-ea"/>
              </a:rPr>
              <a:t>aplica</a:t>
            </a:r>
            <a:r>
              <a:rPr lang="en-US" sz="1800" dirty="0">
                <a:latin typeface="+mj-lt"/>
                <a:ea typeface="+mj-ea"/>
              </a:rPr>
              <a:t> al retail</a:t>
            </a:r>
          </a:p>
          <a:p>
            <a:pPr marL="95250" lvl="1" indent="0" algn="just">
              <a:buNone/>
            </a:pP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Compras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acciones</a:t>
            </a: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Servicios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telecomunicaciones</a:t>
            </a: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Servicios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banca</a:t>
            </a: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Detección</a:t>
            </a:r>
            <a:r>
              <a:rPr lang="en-US" sz="1800" dirty="0">
                <a:latin typeface="+mj-lt"/>
                <a:ea typeface="+mj-ea"/>
              </a:rPr>
              <a:t> de possible </a:t>
            </a:r>
            <a:r>
              <a:rPr lang="en-US" sz="1800" dirty="0" err="1">
                <a:latin typeface="+mj-lt"/>
                <a:ea typeface="+mj-ea"/>
              </a:rPr>
              <a:t>fraude</a:t>
            </a: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Detección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temprana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enfermedades</a:t>
            </a:r>
            <a:endParaRPr lang="en-US" sz="1800" dirty="0">
              <a:latin typeface="+mj-lt"/>
              <a:ea typeface="+mj-ea"/>
            </a:endParaRPr>
          </a:p>
          <a:p>
            <a:pPr marL="438150" lvl="1" indent="-342900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r="9680"/>
          <a:stretch/>
        </p:blipFill>
        <p:spPr>
          <a:xfrm>
            <a:off x="4627879" y="1499047"/>
            <a:ext cx="3976569" cy="30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Metodología</a:t>
            </a:r>
            <a:r>
              <a:rPr lang="en-US" sz="1800" b="1" dirty="0">
                <a:solidFill>
                  <a:schemeClr val="tx1"/>
                </a:solidFill>
              </a:rPr>
              <a:t> CRISP-DM</a:t>
            </a:r>
          </a:p>
        </p:txBody>
      </p:sp>
      <p:pic>
        <p:nvPicPr>
          <p:cNvPr id="4" name="Picture 2" descr="Crisp-dmchartn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386" y="1196752"/>
            <a:ext cx="5867400" cy="532923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41976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Entendimiento</a:t>
            </a:r>
            <a:r>
              <a:rPr lang="en-US" sz="1800" b="1" dirty="0">
                <a:solidFill>
                  <a:schemeClr val="tx1"/>
                </a:solidFill>
              </a:rPr>
              <a:t> del </a:t>
            </a:r>
            <a:r>
              <a:rPr lang="en-US" sz="1800" b="1" dirty="0" err="1">
                <a:solidFill>
                  <a:schemeClr val="tx1"/>
                </a:solidFill>
              </a:rPr>
              <a:t>negocio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51519" y="1052736"/>
            <a:ext cx="7776865" cy="5112568"/>
          </a:xfrm>
        </p:spPr>
        <p:txBody>
          <a:bodyPr>
            <a:normAutofit/>
          </a:bodyPr>
          <a:lstStyle/>
          <a:p>
            <a:pPr marL="95250" lvl="1" indent="0" algn="just">
              <a:buNone/>
            </a:pPr>
            <a:r>
              <a:rPr lang="en-US" sz="1800" dirty="0" err="1">
                <a:latin typeface="+mj-lt"/>
                <a:ea typeface="+mj-ea"/>
              </a:rPr>
              <a:t>Hacerse</a:t>
            </a:r>
            <a:r>
              <a:rPr lang="en-US" sz="1800" dirty="0">
                <a:latin typeface="+mj-lt"/>
                <a:ea typeface="+mj-ea"/>
              </a:rPr>
              <a:t> las </a:t>
            </a:r>
            <a:r>
              <a:rPr lang="en-US" sz="1800" dirty="0" err="1">
                <a:latin typeface="+mj-lt"/>
                <a:ea typeface="+mj-ea"/>
              </a:rPr>
              <a:t>preguntas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correctas</a:t>
            </a:r>
            <a:r>
              <a:rPr lang="en-US" sz="1800" dirty="0">
                <a:latin typeface="+mj-lt"/>
                <a:ea typeface="+mj-ea"/>
              </a:rPr>
              <a:t> (que </a:t>
            </a:r>
            <a:r>
              <a:rPr lang="en-US" sz="1800" dirty="0" err="1">
                <a:latin typeface="+mj-lt"/>
                <a:ea typeface="+mj-ea"/>
              </a:rPr>
              <a:t>agregan</a:t>
            </a:r>
            <a:r>
              <a:rPr lang="en-US" sz="1800" dirty="0">
                <a:latin typeface="+mj-lt"/>
                <a:ea typeface="+mj-ea"/>
              </a:rPr>
              <a:t> valor al </a:t>
            </a:r>
            <a:r>
              <a:rPr lang="en-US" sz="1800" dirty="0" err="1">
                <a:latin typeface="+mj-lt"/>
                <a:ea typeface="+mj-ea"/>
              </a:rPr>
              <a:t>negocio</a:t>
            </a:r>
            <a:r>
              <a:rPr lang="en-US" sz="1800" dirty="0">
                <a:latin typeface="+mj-lt"/>
                <a:ea typeface="+mj-ea"/>
              </a:rPr>
              <a:t>)</a:t>
            </a:r>
          </a:p>
          <a:p>
            <a:pPr marL="95250" lvl="1" indent="0" algn="just">
              <a:buNone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¿La </a:t>
            </a:r>
            <a:r>
              <a:rPr lang="en-US" sz="1800" dirty="0" err="1">
                <a:latin typeface="+mj-lt"/>
                <a:ea typeface="+mj-ea"/>
              </a:rPr>
              <a:t>compra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fue</a:t>
            </a:r>
            <a:r>
              <a:rPr lang="en-US" sz="1800" dirty="0">
                <a:latin typeface="+mj-lt"/>
                <a:ea typeface="+mj-ea"/>
              </a:rPr>
              <a:t> un </a:t>
            </a:r>
            <a:r>
              <a:rPr lang="en-US" sz="1800" dirty="0" err="1">
                <a:latin typeface="+mj-lt"/>
                <a:ea typeface="+mj-ea"/>
              </a:rPr>
              <a:t>regalo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Dirección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envío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la </a:t>
            </a:r>
            <a:r>
              <a:rPr lang="en-US" sz="1800" dirty="0" err="1">
                <a:latin typeface="+mj-lt"/>
                <a:ea typeface="+mj-ea"/>
              </a:rPr>
              <a:t>misma</a:t>
            </a:r>
            <a:r>
              <a:rPr lang="en-US" sz="1800" dirty="0">
                <a:latin typeface="+mj-lt"/>
                <a:ea typeface="+mj-ea"/>
              </a:rPr>
              <a:t> que la de </a:t>
            </a:r>
            <a:r>
              <a:rPr lang="en-US" sz="1800" dirty="0" err="1">
                <a:latin typeface="+mj-lt"/>
                <a:ea typeface="+mj-ea"/>
              </a:rPr>
              <a:t>pago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Cliente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aceptó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una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oferta</a:t>
            </a:r>
            <a:r>
              <a:rPr lang="en-US" sz="1800" dirty="0">
                <a:latin typeface="+mj-lt"/>
                <a:ea typeface="+mj-ea"/>
              </a:rPr>
              <a:t> de cross selling?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Cuál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el product </a:t>
            </a:r>
            <a:r>
              <a:rPr lang="en-US" sz="1800" dirty="0" err="1">
                <a:latin typeface="+mj-lt"/>
                <a:ea typeface="+mj-ea"/>
              </a:rPr>
              <a:t>más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llevado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boletas</a:t>
            </a:r>
            <a:r>
              <a:rPr lang="en-US" sz="1800" dirty="0">
                <a:latin typeface="+mj-lt"/>
                <a:ea typeface="+mj-ea"/>
              </a:rPr>
              <a:t> de un </a:t>
            </a:r>
            <a:r>
              <a:rPr lang="en-US" sz="1800" dirty="0" err="1">
                <a:latin typeface="+mj-lt"/>
                <a:ea typeface="+mj-ea"/>
              </a:rPr>
              <a:t>producto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Cuál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el </a:t>
            </a:r>
            <a:r>
              <a:rPr lang="en-US" sz="1800" dirty="0" err="1">
                <a:latin typeface="+mj-lt"/>
                <a:ea typeface="+mj-ea"/>
              </a:rPr>
              <a:t>producto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más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llevado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boletas</a:t>
            </a:r>
            <a:r>
              <a:rPr lang="en-US" sz="1800" dirty="0">
                <a:latin typeface="+mj-lt"/>
                <a:ea typeface="+mj-ea"/>
              </a:rPr>
              <a:t> multi </a:t>
            </a:r>
            <a:r>
              <a:rPr lang="en-US" sz="1800" dirty="0" err="1">
                <a:latin typeface="+mj-lt"/>
                <a:ea typeface="+mj-ea"/>
              </a:rPr>
              <a:t>prroducto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Cómo</a:t>
            </a:r>
            <a:r>
              <a:rPr lang="en-US" sz="1800" dirty="0">
                <a:latin typeface="+mj-lt"/>
                <a:ea typeface="+mj-ea"/>
              </a:rPr>
              <a:t> ha </a:t>
            </a:r>
            <a:r>
              <a:rPr lang="en-US" sz="1800" dirty="0" err="1">
                <a:latin typeface="+mj-lt"/>
                <a:ea typeface="+mj-ea"/>
              </a:rPr>
              <a:t>cambiado</a:t>
            </a:r>
            <a:r>
              <a:rPr lang="en-US" sz="1800" dirty="0">
                <a:latin typeface="+mj-lt"/>
                <a:ea typeface="+mj-ea"/>
              </a:rPr>
              <a:t> el </a:t>
            </a:r>
            <a:r>
              <a:rPr lang="en-US" sz="1800" dirty="0" err="1">
                <a:latin typeface="+mj-lt"/>
                <a:ea typeface="+mj-ea"/>
              </a:rPr>
              <a:t>comportamiento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venta</a:t>
            </a:r>
            <a:r>
              <a:rPr lang="en-US" sz="1800" dirty="0">
                <a:latin typeface="+mj-lt"/>
                <a:ea typeface="+mj-ea"/>
              </a:rPr>
              <a:t> de un </a:t>
            </a:r>
            <a:r>
              <a:rPr lang="en-US" sz="1800" dirty="0" err="1">
                <a:latin typeface="+mj-lt"/>
                <a:ea typeface="+mj-ea"/>
              </a:rPr>
              <a:t>producto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el </a:t>
            </a:r>
            <a:r>
              <a:rPr lang="en-US" sz="1800" dirty="0" err="1">
                <a:latin typeface="+mj-lt"/>
                <a:ea typeface="+mj-ea"/>
              </a:rPr>
              <a:t>tiempo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Cómo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ambia</a:t>
            </a:r>
            <a:r>
              <a:rPr lang="en-US" sz="1800" dirty="0">
                <a:latin typeface="+mj-lt"/>
                <a:ea typeface="+mj-ea"/>
              </a:rPr>
              <a:t> el </a:t>
            </a:r>
            <a:r>
              <a:rPr lang="en-US" sz="1800" dirty="0" err="1">
                <a:latin typeface="+mj-lt"/>
                <a:ea typeface="+mj-ea"/>
              </a:rPr>
              <a:t>comportamiento</a:t>
            </a:r>
            <a:r>
              <a:rPr lang="en-US" sz="1800" dirty="0">
                <a:latin typeface="+mj-lt"/>
                <a:ea typeface="+mj-ea"/>
              </a:rPr>
              <a:t> de </a:t>
            </a:r>
            <a:r>
              <a:rPr lang="en-US" sz="1800" dirty="0" err="1">
                <a:latin typeface="+mj-lt"/>
                <a:ea typeface="+mj-ea"/>
              </a:rPr>
              <a:t>venta</a:t>
            </a:r>
            <a:r>
              <a:rPr lang="en-US" sz="1800" dirty="0">
                <a:latin typeface="+mj-lt"/>
                <a:ea typeface="+mj-ea"/>
              </a:rPr>
              <a:t> de un </a:t>
            </a:r>
            <a:r>
              <a:rPr lang="en-US" sz="1800" dirty="0" err="1">
                <a:latin typeface="+mj-lt"/>
                <a:ea typeface="+mj-ea"/>
              </a:rPr>
              <a:t>producto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geográficamente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¿</a:t>
            </a:r>
            <a:r>
              <a:rPr lang="en-US" sz="1800" dirty="0" err="1">
                <a:latin typeface="+mj-lt"/>
                <a:ea typeface="+mj-ea"/>
              </a:rPr>
              <a:t>Cómo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funciona</a:t>
            </a:r>
            <a:r>
              <a:rPr lang="en-US" sz="1800" dirty="0">
                <a:latin typeface="+mj-lt"/>
                <a:ea typeface="+mj-ea"/>
              </a:rPr>
              <a:t> un </a:t>
            </a:r>
            <a:r>
              <a:rPr lang="en-US" sz="1800" dirty="0" err="1">
                <a:latin typeface="+mj-lt"/>
                <a:ea typeface="+mj-ea"/>
              </a:rPr>
              <a:t>producto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cuando</a:t>
            </a:r>
            <a:r>
              <a:rPr lang="en-US" sz="1800" dirty="0">
                <a:latin typeface="+mj-lt"/>
                <a:ea typeface="+mj-ea"/>
              </a:rPr>
              <a:t> se </a:t>
            </a:r>
            <a:r>
              <a:rPr lang="en-US" sz="1800" dirty="0" err="1">
                <a:latin typeface="+mj-lt"/>
                <a:ea typeface="+mj-ea"/>
              </a:rPr>
              <a:t>incluye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una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promoción</a:t>
            </a:r>
            <a:r>
              <a:rPr lang="en-US" sz="1800" dirty="0">
                <a:latin typeface="+mj-lt"/>
                <a:ea typeface="+mj-ea"/>
              </a:rPr>
              <a:t>?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0729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Reglas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asociación</a:t>
            </a:r>
            <a:r>
              <a:rPr lang="en-US" sz="1800" b="1" dirty="0">
                <a:solidFill>
                  <a:schemeClr val="tx1"/>
                </a:solidFill>
              </a:rPr>
              <a:t> – </a:t>
            </a:r>
            <a:r>
              <a:rPr lang="en-US" sz="1800" b="1" dirty="0" err="1">
                <a:solidFill>
                  <a:schemeClr val="tx1"/>
                </a:solidFill>
              </a:rPr>
              <a:t>Entendimiento</a:t>
            </a:r>
            <a:r>
              <a:rPr lang="en-US" sz="1800" b="1" dirty="0">
                <a:solidFill>
                  <a:schemeClr val="tx1"/>
                </a:solidFill>
              </a:rPr>
              <a:t> de </a:t>
            </a:r>
            <a:r>
              <a:rPr lang="en-US" sz="1800" b="1" dirty="0" err="1">
                <a:solidFill>
                  <a:schemeClr val="tx1"/>
                </a:solidFill>
              </a:rPr>
              <a:t>los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datos</a:t>
            </a:r>
            <a:endParaRPr lang="en-US" sz="1800" b="1" dirty="0">
              <a:solidFill>
                <a:schemeClr val="tx1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4999483" y="2204864"/>
            <a:ext cx="4037013" cy="2198140"/>
            <a:chOff x="5106987" y="2285992"/>
            <a:chExt cx="4037013" cy="2198140"/>
          </a:xfrm>
        </p:grpSpPr>
        <p:pic>
          <p:nvPicPr>
            <p:cNvPr id="4" name="Picture 4"/>
            <p:cNvPicPr>
              <a:picLocks noGrp="1" noChangeAspect="1" noChangeArrowheads="1"/>
            </p:cNvPicPr>
            <p:nvPr>
              <p:ph idx="4294967295"/>
            </p:nvPr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5106987" y="2285992"/>
              <a:ext cx="4037013" cy="1519238"/>
            </a:xfrm>
            <a:noFill/>
            <a:ln/>
          </p:spPr>
        </p:pic>
        <p:grpSp>
          <p:nvGrpSpPr>
            <p:cNvPr id="6" name="Group 7"/>
            <p:cNvGrpSpPr/>
            <p:nvPr/>
          </p:nvGrpSpPr>
          <p:grpSpPr>
            <a:xfrm>
              <a:off x="6643702" y="3429000"/>
              <a:ext cx="2374915" cy="1055132"/>
              <a:chOff x="6643702" y="3429000"/>
              <a:chExt cx="2374915" cy="1055132"/>
            </a:xfrm>
          </p:grpSpPr>
          <p:sp>
            <p:nvSpPr>
              <p:cNvPr id="7" name="Text Box 9"/>
              <p:cNvSpPr txBox="1">
                <a:spLocks noChangeArrowheads="1"/>
              </p:cNvSpPr>
              <p:nvPr/>
            </p:nvSpPr>
            <p:spPr bwMode="auto">
              <a:xfrm>
                <a:off x="6797624" y="4114800"/>
                <a:ext cx="222099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Datos</a:t>
                </a:r>
                <a:r>
                  <a:rPr lang="en-US" dirty="0"/>
                  <a:t> </a:t>
                </a:r>
                <a:r>
                  <a:rPr lang="en-US" dirty="0" err="1"/>
                  <a:t>transaccionales</a:t>
                </a:r>
                <a:endParaRPr lang="en-US" dirty="0"/>
              </a:p>
            </p:txBody>
          </p:sp>
          <p:sp>
            <p:nvSpPr>
              <p:cNvPr id="8" name="Line 10"/>
              <p:cNvSpPr>
                <a:spLocks noChangeShapeType="1"/>
              </p:cNvSpPr>
              <p:nvPr/>
            </p:nvSpPr>
            <p:spPr bwMode="auto">
              <a:xfrm flipH="1" flipV="1">
                <a:off x="6643702" y="3571876"/>
                <a:ext cx="83820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" name="Line 11"/>
              <p:cNvSpPr>
                <a:spLocks noChangeShapeType="1"/>
              </p:cNvSpPr>
              <p:nvPr/>
            </p:nvSpPr>
            <p:spPr bwMode="auto">
              <a:xfrm flipV="1">
                <a:off x="7572396" y="3429000"/>
                <a:ext cx="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1052736"/>
            <a:ext cx="4797894" cy="5112568"/>
          </a:xfrm>
        </p:spPr>
        <p:txBody>
          <a:bodyPr>
            <a:normAutofit/>
          </a:bodyPr>
          <a:lstStyle/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ea typeface="+mj-ea"/>
              </a:rPr>
              <a:t>Data </a:t>
            </a:r>
            <a:r>
              <a:rPr lang="en-US" sz="1800" dirty="0" err="1">
                <a:latin typeface="+mj-lt"/>
                <a:ea typeface="+mj-ea"/>
              </a:rPr>
              <a:t>suele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estar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estructurada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en</a:t>
            </a:r>
            <a:r>
              <a:rPr lang="en-US" sz="1800" dirty="0">
                <a:latin typeface="+mj-lt"/>
                <a:ea typeface="+mj-ea"/>
              </a:rPr>
              <a:t> un </a:t>
            </a:r>
            <a:r>
              <a:rPr lang="en-US" sz="1800" dirty="0" err="1">
                <a:latin typeface="+mj-lt"/>
                <a:ea typeface="+mj-ea"/>
              </a:rPr>
              <a:t>modelo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relacional</a:t>
            </a: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Es</a:t>
            </a:r>
            <a:r>
              <a:rPr lang="en-US" sz="1800" dirty="0">
                <a:latin typeface="+mj-lt"/>
                <a:ea typeface="+mj-ea"/>
              </a:rPr>
              <a:t> clave </a:t>
            </a:r>
            <a:r>
              <a:rPr lang="en-US" sz="1800" dirty="0" err="1">
                <a:latin typeface="+mj-lt"/>
                <a:ea typeface="+mj-ea"/>
              </a:rPr>
              <a:t>entender</a:t>
            </a:r>
            <a:r>
              <a:rPr lang="en-US" sz="1800" dirty="0">
                <a:latin typeface="+mj-lt"/>
                <a:ea typeface="+mj-ea"/>
              </a:rPr>
              <a:t>:</a:t>
            </a:r>
          </a:p>
          <a:p>
            <a:pPr marL="781050" lvl="2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Número</a:t>
            </a:r>
            <a:r>
              <a:rPr lang="en-US" sz="1600" dirty="0">
                <a:latin typeface="+mj-lt"/>
                <a:ea typeface="+mj-ea"/>
              </a:rPr>
              <a:t> de </a:t>
            </a:r>
            <a:r>
              <a:rPr lang="en-US" sz="1600" dirty="0" err="1">
                <a:latin typeface="+mj-lt"/>
                <a:ea typeface="+mj-ea"/>
              </a:rPr>
              <a:t>ordenes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totales</a:t>
            </a: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Número</a:t>
            </a:r>
            <a:r>
              <a:rPr lang="en-US" sz="1600" dirty="0">
                <a:latin typeface="+mj-lt"/>
                <a:ea typeface="+mj-ea"/>
              </a:rPr>
              <a:t> de ordines que </a:t>
            </a:r>
            <a:r>
              <a:rPr lang="en-US" sz="1600" dirty="0" err="1">
                <a:latin typeface="+mj-lt"/>
                <a:ea typeface="+mj-ea"/>
              </a:rPr>
              <a:t>llevan</a:t>
            </a:r>
            <a:r>
              <a:rPr lang="en-US" sz="1600" dirty="0">
                <a:latin typeface="+mj-lt"/>
                <a:ea typeface="+mj-ea"/>
              </a:rPr>
              <a:t> un </a:t>
            </a:r>
            <a:r>
              <a:rPr lang="en-US" sz="1600" dirty="0" err="1">
                <a:latin typeface="+mj-lt"/>
                <a:ea typeface="+mj-ea"/>
              </a:rPr>
              <a:t>producto</a:t>
            </a: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  <a:ea typeface="+mj-ea"/>
              </a:rPr>
              <a:t>Cantidad</a:t>
            </a:r>
            <a:r>
              <a:rPr lang="en-US" sz="1600" dirty="0">
                <a:latin typeface="+mj-lt"/>
                <a:ea typeface="+mj-ea"/>
              </a:rPr>
              <a:t> de ordines </a:t>
            </a:r>
            <a:r>
              <a:rPr lang="en-US" sz="1600" dirty="0" err="1">
                <a:latin typeface="+mj-lt"/>
                <a:ea typeface="+mj-ea"/>
              </a:rPr>
              <a:t>por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cliente</a:t>
            </a:r>
            <a:r>
              <a:rPr lang="en-US" sz="1600" dirty="0">
                <a:latin typeface="+mj-lt"/>
                <a:ea typeface="+mj-ea"/>
              </a:rPr>
              <a:t> </a:t>
            </a:r>
            <a:r>
              <a:rPr lang="en-US" sz="1600" dirty="0" err="1">
                <a:latin typeface="+mj-lt"/>
                <a:ea typeface="+mj-ea"/>
              </a:rPr>
              <a:t>en</a:t>
            </a:r>
            <a:r>
              <a:rPr lang="en-US" sz="1600" dirty="0">
                <a:latin typeface="+mj-lt"/>
                <a:ea typeface="+mj-ea"/>
              </a:rPr>
              <a:t> un period</a:t>
            </a:r>
          </a:p>
          <a:p>
            <a:pPr marL="781050" lvl="2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</a:rPr>
              <a:t>Etc</a:t>
            </a:r>
            <a:r>
              <a:rPr lang="en-US" sz="1600" dirty="0"/>
              <a:t>.</a:t>
            </a:r>
          </a:p>
          <a:p>
            <a:pPr marL="381000" lvl="1" algn="just"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ea typeface="+mj-ea"/>
            </a:endParaRPr>
          </a:p>
          <a:p>
            <a:pPr marL="381000" lvl="1" algn="just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  <a:ea typeface="+mj-ea"/>
              </a:rPr>
              <a:t>Visualización</a:t>
            </a:r>
            <a:r>
              <a:rPr lang="en-US" sz="1800" dirty="0">
                <a:latin typeface="+mj-lt"/>
                <a:ea typeface="+mj-ea"/>
              </a:rPr>
              <a:t> </a:t>
            </a:r>
            <a:r>
              <a:rPr lang="en-US" sz="1800" dirty="0" err="1">
                <a:latin typeface="+mj-lt"/>
                <a:ea typeface="+mj-ea"/>
              </a:rPr>
              <a:t>ayuda</a:t>
            </a:r>
            <a:r>
              <a:rPr lang="en-US" sz="1800" dirty="0">
                <a:latin typeface="+mj-lt"/>
                <a:ea typeface="+mj-ea"/>
              </a:rPr>
              <a:t> mucho</a:t>
            </a: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  <a:p>
            <a:pPr marL="781050" lvl="2" algn="just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967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6546948C-4D5F-45D3-A416-A729624E51F0}" vid="{4B929246-A09E-4EDB-A01E-1DD84E58D10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7370</TotalTime>
  <Words>1287</Words>
  <Application>Microsoft Office PowerPoint</Application>
  <PresentationFormat>On-screen Show (4:3)</PresentationFormat>
  <Paragraphs>403</Paragraphs>
  <Slides>27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Cambria Math</vt:lpstr>
      <vt:lpstr>Frutiger LT Std 67 Bold Cn</vt:lpstr>
      <vt:lpstr>Gill Sans</vt:lpstr>
      <vt:lpstr>Wingdings</vt:lpstr>
      <vt:lpstr>Zapf Dingbats</vt:lpstr>
      <vt:lpstr>ヒラギノ角ゴ ProN W3</vt:lpstr>
      <vt:lpstr>Tema1</vt:lpstr>
      <vt:lpstr>Tema de Office</vt:lpstr>
      <vt:lpstr>3_Tema de Office</vt:lpstr>
      <vt:lpstr>Equation</vt:lpstr>
      <vt:lpstr>Worksheet</vt:lpstr>
      <vt:lpstr>Hoja de cálculo</vt:lpstr>
      <vt:lpstr>PowerPoint Presentation</vt:lpstr>
      <vt:lpstr>PowerPoint Presentation</vt:lpstr>
      <vt:lpstr>Análisis de Canasta</vt:lpstr>
      <vt:lpstr>Reglas de asociación</vt:lpstr>
      <vt:lpstr>Reglas de asociación</vt:lpstr>
      <vt:lpstr>Reglas de asociación</vt:lpstr>
      <vt:lpstr>Reglas de asociación – Metodología CRISP-DM</vt:lpstr>
      <vt:lpstr>Reglas de asociación – Entendimiento del negocio</vt:lpstr>
      <vt:lpstr>Reglas de asociación – Entendimiento de los datos</vt:lpstr>
      <vt:lpstr>Reglas de asociación – Preparación de los datos</vt:lpstr>
      <vt:lpstr>Reglas de asociación – Preparación de los datos</vt:lpstr>
      <vt:lpstr>Reglas de asociación – Modelamiento</vt:lpstr>
      <vt:lpstr>Reglas de asociación – Evaluación reglas</vt:lpstr>
      <vt:lpstr>Reglas de asociación – Evaluación reglas</vt:lpstr>
      <vt:lpstr>Reglas de asociación – Soporte y Confianza</vt:lpstr>
      <vt:lpstr>Reglas de asociación – Ejemplo</vt:lpstr>
      <vt:lpstr>Reglas de asociación – Ejercicio</vt:lpstr>
      <vt:lpstr>Reglas de asociación – Lift</vt:lpstr>
      <vt:lpstr>Reglas de asociación – Lift</vt:lpstr>
      <vt:lpstr>Reglas de asociación – Simetría</vt:lpstr>
      <vt:lpstr>Reglas de asociación – En la práctica la combinatoria es gigante</vt:lpstr>
      <vt:lpstr>Reglas de asociación – Generalización</vt:lpstr>
      <vt:lpstr>Reglas de asociación – Desarrollo promociones</vt:lpstr>
      <vt:lpstr>Reglas de asociación – Desarrollo nuevos productos</vt:lpstr>
      <vt:lpstr>Reglas de asociación – Reglas temporales</vt:lpstr>
      <vt:lpstr>Reglas de asociación – Reglas temporales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</dc:creator>
  <cp:lastModifiedBy>David Diaz</cp:lastModifiedBy>
  <cp:revision>297</cp:revision>
  <dcterms:created xsi:type="dcterms:W3CDTF">2012-09-21T19:09:11Z</dcterms:created>
  <dcterms:modified xsi:type="dcterms:W3CDTF">2017-09-21T12:32:03Z</dcterms:modified>
</cp:coreProperties>
</file>